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30"/>
  </p:notesMasterIdLst>
  <p:handoutMasterIdLst>
    <p:handoutMasterId r:id="rId31"/>
  </p:handoutMasterIdLst>
  <p:sldIdLst>
    <p:sldId id="329" r:id="rId2"/>
    <p:sldId id="335" r:id="rId3"/>
    <p:sldId id="341" r:id="rId4"/>
    <p:sldId id="362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3" r:id="rId28"/>
    <p:sldId id="3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37AA99C-9CDF-45C0-93AE-45E8E5B75093}">
          <p14:sldIdLst>
            <p14:sldId id="329"/>
            <p14:sldId id="335"/>
            <p14:sldId id="341"/>
            <p14:sldId id="362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3"/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晨" initials="王宇晨" lastIdx="1" clrIdx="0">
    <p:extLst>
      <p:ext uri="{19B8F6BF-5375-455C-9EA6-DF929625EA0E}">
        <p15:presenceInfo xmlns:p15="http://schemas.microsoft.com/office/powerpoint/2012/main" userId="王宇晨" providerId="None"/>
      </p:ext>
    </p:extLst>
  </p:cmAuthor>
  <p:cmAuthor id="2" name="wang yuchen" initials="wy" lastIdx="1" clrIdx="1">
    <p:extLst>
      <p:ext uri="{19B8F6BF-5375-455C-9EA6-DF929625EA0E}">
        <p15:presenceInfo xmlns:p15="http://schemas.microsoft.com/office/powerpoint/2012/main" userId="f7b01d2737155d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B69"/>
    <a:srgbClr val="385723"/>
    <a:srgbClr val="459F2D"/>
    <a:srgbClr val="9BAA90"/>
    <a:srgbClr val="C8352E"/>
    <a:srgbClr val="A1B5E0"/>
    <a:srgbClr val="384331"/>
    <a:srgbClr val="6E8360"/>
    <a:srgbClr val="6B2D0B"/>
    <a:srgbClr val="024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 autoAdjust="0"/>
    <p:restoredTop sz="78834" autoAdjust="0"/>
  </p:normalViewPr>
  <p:slideViewPr>
    <p:cSldViewPr snapToGrid="0">
      <p:cViewPr varScale="1">
        <p:scale>
          <a:sx n="83" d="100"/>
          <a:sy n="83" d="100"/>
        </p:scale>
        <p:origin x="1096" y="192"/>
      </p:cViewPr>
      <p:guideLst>
        <p:guide orient="horz" pos="2228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AF2B2B-1B62-4AED-A0C9-6F374DD59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32666D-D55B-4D3E-A7C2-76EB1CEEB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797A1-4835-44A0-92EB-AD5452DEE27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5234A-09A5-4EB4-9517-08812643E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EF2DB2-BA86-431D-A263-D1D5ABA1C9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767F2-0C03-406D-8BA6-A174136B24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5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8764-9015-4647-AA92-F749CEE7B340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4212-A9A7-4B0A-843A-3259CA5895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3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三个点，单位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34212-A9A7-4B0A-843A-3259CA5895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59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4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009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生成模型</a:t>
            </a:r>
            <a:r>
              <a:rPr lang="en-US" altLang="zh-CN" dirty="0"/>
              <a:t>:</a:t>
            </a:r>
            <a:r>
              <a:rPr lang="en" altLang="zh-CN" dirty="0"/>
              <a:t>CPT(</a:t>
            </a:r>
            <a:r>
              <a:rPr lang="zh-CN" altLang="en-US" dirty="0"/>
              <a:t>一种预训练的变压器编码器</a:t>
            </a:r>
            <a:r>
              <a:rPr lang="en-US" altLang="zh-CN" dirty="0"/>
              <a:t>-</a:t>
            </a:r>
            <a:r>
              <a:rPr lang="zh-CN" altLang="en-US" dirty="0"/>
              <a:t>解码器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我们首先在</a:t>
            </a:r>
            <a:r>
              <a:rPr lang="en" altLang="zh-CN" dirty="0"/>
              <a:t>CN-</a:t>
            </a:r>
            <a:r>
              <a:rPr lang="en" altLang="zh-CN" dirty="0" err="1"/>
              <a:t>DBpedia</a:t>
            </a:r>
            <a:r>
              <a:rPr lang="zh-CN" altLang="en-US" dirty="0"/>
              <a:t>的</a:t>
            </a:r>
            <a:r>
              <a:rPr lang="en" altLang="zh-CN" dirty="0"/>
              <a:t>Mention2Entity(M2E)</a:t>
            </a:r>
            <a:r>
              <a:rPr lang="zh-CN" altLang="en-US" dirty="0"/>
              <a:t>数据上对</a:t>
            </a:r>
            <a:r>
              <a:rPr lang="en" altLang="zh-CN" dirty="0"/>
              <a:t>CPT</a:t>
            </a:r>
            <a:r>
              <a:rPr lang="zh-CN" altLang="en-US" dirty="0"/>
              <a:t>进行预训练，其中</a:t>
            </a:r>
            <a:r>
              <a:rPr lang="en" altLang="zh-CN" dirty="0"/>
              <a:t>M2E</a:t>
            </a:r>
            <a:r>
              <a:rPr lang="zh-CN" altLang="en-US" dirty="0"/>
              <a:t>的每一项都是</a:t>
            </a:r>
            <a:r>
              <a:rPr lang="en-US" altLang="zh-CN" dirty="0"/>
              <a:t>(</a:t>
            </a:r>
            <a:r>
              <a:rPr lang="zh-CN" altLang="en-US" dirty="0"/>
              <a:t>实体，提及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(1) </a:t>
            </a:r>
            <a:r>
              <a:rPr lang="en" altLang="zh-CN" dirty="0"/>
              <a:t>M2E</a:t>
            </a:r>
            <a:r>
              <a:rPr lang="zh-CN" altLang="en-US" dirty="0"/>
              <a:t>是基于包含数百万个实体的知识图。它是大规模的，适合于前期培训。</a:t>
            </a:r>
          </a:p>
          <a:p>
            <a:r>
              <a:rPr lang="en-US" altLang="zh-CN" dirty="0"/>
              <a:t>(2) </a:t>
            </a:r>
            <a:r>
              <a:rPr lang="en" altLang="zh-CN" dirty="0"/>
              <a:t>M2E</a:t>
            </a:r>
            <a:r>
              <a:rPr lang="zh-CN" altLang="en-US" dirty="0"/>
              <a:t>和缩写数据有一些共同的特征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短语级或单词级文本；</a:t>
            </a:r>
          </a:p>
          <a:p>
            <a:r>
              <a:rPr lang="zh-CN" altLang="en-US" dirty="0"/>
              <a:t>实体和它的提及的文本高度重叠，语义等同，就像一个完整的形式和它的缩写</a:t>
            </a:r>
          </a:p>
          <a:p>
            <a:endParaRPr lang="zh-CN" altLang="en-US" dirty="0"/>
          </a:p>
          <a:p>
            <a:r>
              <a:rPr lang="zh-CN" altLang="en-US" dirty="0"/>
              <a:t>序列间预训练</a:t>
            </a:r>
          </a:p>
          <a:p>
            <a:r>
              <a:rPr lang="zh-CN" altLang="en-US" dirty="0"/>
              <a:t>对于每一对</a:t>
            </a:r>
            <a:r>
              <a:rPr lang="en-US" altLang="zh-CN" dirty="0"/>
              <a:t>(</a:t>
            </a:r>
            <a:r>
              <a:rPr lang="zh-CN" altLang="en-US" dirty="0"/>
              <a:t>实体、提及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  <a:r>
              <a:rPr lang="zh-CN" altLang="en-US" dirty="0"/>
              <a:t>较长的那个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zh-CN" altLang="en-US" dirty="0"/>
              <a:t>较短的一个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479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78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在过滤掉容易被否定的东西后，</a:t>
            </a:r>
          </a:p>
          <a:p>
            <a:r>
              <a:rPr lang="zh-CN" altLang="en-US" dirty="0"/>
              <a:t>基于</a:t>
            </a:r>
            <a:r>
              <a:rPr lang="en" altLang="zh-CN" dirty="0" err="1"/>
              <a:t>Levenshtein</a:t>
            </a:r>
            <a:r>
              <a:rPr lang="zh-CN" altLang="en-US" dirty="0"/>
              <a:t>距离的启发式规则构造硬否定；</a:t>
            </a:r>
          </a:p>
          <a:p>
            <a:endParaRPr lang="zh-CN" altLang="en-US" dirty="0"/>
          </a:p>
          <a:p>
            <a:r>
              <a:rPr lang="en-US" altLang="zh-CN" dirty="0"/>
              <a:t>(1)</a:t>
            </a:r>
            <a:r>
              <a:rPr lang="zh-CN" altLang="en-US" dirty="0"/>
              <a:t>基于单词的</a:t>
            </a:r>
            <a:r>
              <a:rPr lang="en" altLang="zh-CN" dirty="0" err="1"/>
              <a:t>Levenshtein</a:t>
            </a:r>
            <a:r>
              <a:rPr lang="zh-CN" altLang="en-US" dirty="0"/>
              <a:t>距离</a:t>
            </a:r>
          </a:p>
          <a:p>
            <a:r>
              <a:rPr lang="zh-CN" altLang="en-US" dirty="0"/>
              <a:t>将𝑋</a:t>
            </a:r>
            <a:r>
              <a:rPr lang="en-US" altLang="zh-CN" dirty="0"/>
              <a:t>=[𝑥_1,𝑥_2,…,𝑥_𝑚]</a:t>
            </a:r>
            <a:r>
              <a:rPr lang="zh-CN" altLang="en-US" dirty="0"/>
              <a:t>拆分成一个单词序列𝑊</a:t>
            </a:r>
            <a:r>
              <a:rPr lang="en-US" altLang="zh-CN" dirty="0"/>
              <a:t>=[𝑤_1,𝑤_2,…,𝑤_𝑝]</a:t>
            </a:r>
          </a:p>
          <a:p>
            <a:endParaRPr lang="en-US" altLang="zh-CN" dirty="0"/>
          </a:p>
          <a:p>
            <a:r>
              <a:rPr lang="zh-CN" altLang="en-US" dirty="0"/>
              <a:t>采样𝑊的子序列，其到𝑊的</a:t>
            </a:r>
            <a:r>
              <a:rPr lang="en" altLang="zh-CN" dirty="0" err="1"/>
              <a:t>Levenshtein</a:t>
            </a:r>
            <a:r>
              <a:rPr lang="zh-CN" altLang="en-US" dirty="0"/>
              <a:t>距离是𝑑</a:t>
            </a:r>
            <a:r>
              <a:rPr lang="en-US" altLang="zh-CN" dirty="0"/>
              <a:t>_𝑤</a:t>
            </a:r>
            <a:r>
              <a:rPr lang="zh-CN" altLang="en-US" dirty="0"/>
              <a:t>，</a:t>
            </a:r>
          </a:p>
          <a:p>
            <a:r>
              <a:rPr lang="zh-CN" altLang="en-US" dirty="0"/>
              <a:t>𝑑</a:t>
            </a:r>
            <a:r>
              <a:rPr lang="en-US" altLang="zh-CN" dirty="0"/>
              <a:t>_𝑤</a:t>
            </a:r>
            <a:r>
              <a:rPr lang="zh-CN" altLang="en-US" dirty="0"/>
              <a:t>从</a:t>
            </a:r>
            <a:r>
              <a:rPr lang="en-US" altLang="zh-CN" dirty="0"/>
              <a:t>1</a:t>
            </a:r>
            <a:r>
              <a:rPr lang="zh-CN" altLang="en-US" dirty="0"/>
              <a:t>增加到𝑝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390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843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69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166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上下文集合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初步框架</a:t>
            </a:r>
          </a:p>
          <a:p>
            <a:endParaRPr lang="zh-CN" altLang="en-US" dirty="0"/>
          </a:p>
          <a:p>
            <a:r>
              <a:rPr lang="zh-CN" altLang="en-US" dirty="0"/>
              <a:t>进行后处理，使其适合评估模型。</a:t>
            </a:r>
          </a:p>
          <a:p>
            <a:r>
              <a:rPr lang="zh-CN" altLang="en-US" dirty="0"/>
              <a:t>删除包含𝐶</a:t>
            </a:r>
            <a:r>
              <a:rPr lang="en-US" altLang="zh-CN" dirty="0"/>
              <a:t>.</a:t>
            </a:r>
            <a:r>
              <a:rPr lang="zh-CN" altLang="en-US" dirty="0"/>
              <a:t>地面实况缩写𝑌的句子</a:t>
            </a:r>
          </a:p>
          <a:p>
            <a:r>
              <a:rPr lang="zh-CN" altLang="en-US" dirty="0"/>
              <a:t>缩短上下文并保留其基本部分的策略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找出𝑋出现的句子。</a:t>
            </a:r>
          </a:p>
          <a:p>
            <a:r>
              <a:rPr lang="zh-CN" altLang="en-US" dirty="0"/>
              <a:t>继续双向逐句扩展定位句子，直到所有定位句子的总长度落入一个</a:t>
            </a:r>
            <a:r>
              <a:rPr lang="en" altLang="zh-CN" dirty="0"/>
              <a:t>interval[𝑙_𝑚𝑖𝑛,𝑙_𝑚𝑎𝑥 ]</a:t>
            </a:r>
          </a:p>
          <a:p>
            <a:endParaRPr lang="en" altLang="zh-CN" dirty="0"/>
          </a:p>
          <a:p>
            <a:endParaRPr lang="en" altLang="zh-CN" dirty="0"/>
          </a:p>
          <a:p>
            <a:r>
              <a:rPr lang="zh-CN" altLang="en-US" dirty="0"/>
              <a:t>所有找到的句子都被保存为上下文𝑪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742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58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缩略词是单词或短语的缩写形式。为了方便写作和表达，在文本中提及某个实体时，人们倾向于使用缩写名称而不是它的完整形式（名称）。理解缩略词，尤其是实体的缩写名称，是知识图谱构建和应用的关键步骤。缩略词处理主要包括三个任务：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缩略词扩展，缩略词识别和提取，以及缩略词预测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。毫无疑问，缩略词处理在各种自然语言处理 </a:t>
            </a:r>
            <a:r>
              <a:rPr lang="en-US" altLang="zh-CN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" altLang="zh-CN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NLP) </a:t>
            </a:r>
            <a:r>
              <a:rPr lang="zh-CN" altLang="en-US" b="0" i="0" dirty="0">
                <a:solidFill>
                  <a:srgbClr val="3F3F3F"/>
                </a:solidFill>
                <a:effectLst/>
                <a:latin typeface="Helvetica Neue" panose="02000503000000020004" pitchFamily="2" charset="0"/>
              </a:rPr>
              <a:t>任务中发挥着重要作用例如信息检索、实体链接等任务。 </a:t>
            </a:r>
            <a:r>
              <a:rPr lang="zh-CN" altLang="en-US" b="0" i="0" dirty="0">
                <a:solidFill>
                  <a:srgbClr val="D5D5D5"/>
                </a:solidFill>
                <a:effectLst/>
                <a:latin typeface="Helvetica Neue" panose="02000503000000020004" pitchFamily="2" charset="0"/>
              </a:rPr>
              <a:t>。缩略词实际上是一个子序列，由一个词或一些字符按完整形式的顺序排列。不同于英文缩略词（通常是首字母缩略词），中文缩略词形式更加复杂多样。 象型字，上海交通大学，交通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这里的“交通”不是</a:t>
            </a:r>
            <a:r>
              <a:rPr lang="en" altLang="zh-CN" b="0" i="0" dirty="0">
                <a:solidFill>
                  <a:srgbClr val="646464"/>
                </a:solidFill>
                <a:effectLst/>
                <a:latin typeface="-apple-system"/>
              </a:rPr>
              <a:t>Traffic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的交通，而是取“天地交而万物通”之义，因此译作</a:t>
            </a:r>
            <a:r>
              <a:rPr lang="en" altLang="zh-CN" b="0" i="0" dirty="0">
                <a:solidFill>
                  <a:srgbClr val="646464"/>
                </a:solidFill>
                <a:effectLst/>
                <a:latin typeface="-apple-system"/>
              </a:rPr>
              <a:t>Jiao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 </a:t>
            </a:r>
            <a:r>
              <a:rPr lang="en" altLang="zh-CN" b="0" i="0" dirty="0">
                <a:solidFill>
                  <a:srgbClr val="646464"/>
                </a:solidFill>
                <a:effectLst/>
                <a:latin typeface="-apple-system"/>
              </a:rPr>
              <a:t>tong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。突出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Chinese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，背景 国外公信力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15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为什么要用</a:t>
            </a:r>
            <a:r>
              <a:rPr lang="en-US" altLang="zh-CN" dirty="0"/>
              <a:t>BERT</a:t>
            </a:r>
            <a:r>
              <a:rPr lang="zh-CN" altLang="en-US" dirty="0"/>
              <a:t> 或者 为什么要用模版？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9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00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7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777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启发式规则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人类评估</a:t>
            </a:r>
          </a:p>
          <a:p>
            <a:r>
              <a:rPr lang="zh-CN" altLang="en-US" dirty="0"/>
              <a:t>每个预测都可以归类为四种结果类型之一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(1)</a:t>
            </a:r>
            <a:r>
              <a:rPr lang="zh-CN" altLang="en-US" dirty="0"/>
              <a:t>准确</a:t>
            </a:r>
            <a:r>
              <a:rPr lang="en-US" altLang="zh-CN" dirty="0"/>
              <a:t>(</a:t>
            </a:r>
            <a:r>
              <a:rPr lang="en" altLang="zh-CN" dirty="0"/>
              <a:t>A)</a:t>
            </a:r>
          </a:p>
          <a:p>
            <a:r>
              <a:rPr lang="zh-CN" altLang="en-US" dirty="0"/>
              <a:t>这一预测与事实是一致的</a:t>
            </a:r>
          </a:p>
          <a:p>
            <a:r>
              <a:rPr lang="en-US" altLang="zh-CN" dirty="0"/>
              <a:t>(2)</a:t>
            </a:r>
            <a:r>
              <a:rPr lang="zh-CN" altLang="en-US" dirty="0"/>
              <a:t>合理的</a:t>
            </a:r>
          </a:p>
          <a:p>
            <a:r>
              <a:rPr lang="zh-CN" altLang="en-US" dirty="0"/>
              <a:t>虽然预测与地面事实不符，但仍是正确的缩写</a:t>
            </a:r>
          </a:p>
          <a:p>
            <a:r>
              <a:rPr lang="zh-CN" altLang="en-US" dirty="0"/>
              <a:t>③一个词却有其他含义</a:t>
            </a:r>
            <a:r>
              <a:rPr lang="en-US" altLang="zh-CN" dirty="0"/>
              <a:t>(</a:t>
            </a:r>
            <a:r>
              <a:rPr lang="en" altLang="zh-CN" dirty="0"/>
              <a:t>WOM)</a:t>
            </a:r>
          </a:p>
          <a:p>
            <a:r>
              <a:rPr lang="zh-CN" altLang="en-US" dirty="0"/>
              <a:t>预测是一个单词，但并不保留其完整形式的含义</a:t>
            </a:r>
          </a:p>
          <a:p>
            <a:r>
              <a:rPr lang="en-US" altLang="zh-CN" dirty="0"/>
              <a:t>(4)</a:t>
            </a:r>
            <a:r>
              <a:rPr lang="zh-CN" altLang="en-US" dirty="0"/>
              <a:t>一个字也没有</a:t>
            </a:r>
          </a:p>
          <a:p>
            <a:r>
              <a:rPr lang="zh-CN" altLang="en-US" dirty="0"/>
              <a:t>这个预测毫无意义</a:t>
            </a:r>
          </a:p>
          <a:p>
            <a:r>
              <a:rPr lang="zh-CN" altLang="en-US" dirty="0"/>
              <a:t>我们框架的预测大多是体面合理的缩写。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348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引入一个全新的视角，通过预先训练的语言模型来评估缩略语在文本环境中的质量。</a:t>
            </a:r>
          </a:p>
          <a:p>
            <a:endParaRPr lang="zh-CN" altLang="en-US" dirty="0"/>
          </a:p>
          <a:p>
            <a:r>
              <a:rPr lang="en-US" altLang="zh-CN" dirty="0"/>
              <a:t>(1)</a:t>
            </a:r>
            <a:r>
              <a:rPr lang="zh-CN" altLang="en-US" dirty="0"/>
              <a:t>将中文缩写预测公式化为生成</a:t>
            </a:r>
            <a:r>
              <a:rPr lang="en-US" altLang="zh-CN" dirty="0"/>
              <a:t>-</a:t>
            </a:r>
            <a:r>
              <a:rPr lang="zh-CN" altLang="en-US" dirty="0"/>
              <a:t>然后评估</a:t>
            </a:r>
          </a:p>
          <a:p>
            <a:r>
              <a:rPr lang="zh-CN" altLang="en-US" dirty="0"/>
              <a:t>问题，并提出一个上下文增强的生成</a:t>
            </a:r>
            <a:r>
              <a:rPr lang="en-US" altLang="zh-CN" dirty="0"/>
              <a:t>-</a:t>
            </a:r>
            <a:r>
              <a:rPr lang="zh-CN" altLang="en-US" dirty="0"/>
              <a:t>评估框架。</a:t>
            </a:r>
          </a:p>
          <a:p>
            <a:endParaRPr lang="zh-CN" altLang="en-US" dirty="0"/>
          </a:p>
          <a:p>
            <a:r>
              <a:rPr lang="en-US" altLang="zh-CN" dirty="0"/>
              <a:t>(2)</a:t>
            </a:r>
            <a:r>
              <a:rPr lang="zh-CN" altLang="en-US" dirty="0"/>
              <a:t>用生成模型实现框架，以生成多个</a:t>
            </a:r>
          </a:p>
          <a:p>
            <a:r>
              <a:rPr lang="zh-CN" altLang="en-US" dirty="0"/>
              <a:t>候选缩写和评估其质量的评估模型</a:t>
            </a:r>
          </a:p>
          <a:p>
            <a:r>
              <a:rPr lang="zh-CN" altLang="en-US" dirty="0"/>
              <a:t>他们的背景。</a:t>
            </a:r>
          </a:p>
          <a:p>
            <a:r>
              <a:rPr lang="zh-CN" altLang="en-US" dirty="0"/>
              <a:t>此外，我们发展了一系列启发式规则来建构硬否定</a:t>
            </a:r>
          </a:p>
          <a:p>
            <a:endParaRPr lang="zh-CN" altLang="en-US" dirty="0"/>
          </a:p>
          <a:p>
            <a:r>
              <a:rPr lang="en-US" altLang="zh-CN" dirty="0"/>
              <a:t>(3)</a:t>
            </a:r>
            <a:r>
              <a:rPr lang="zh-CN" altLang="en-US" dirty="0"/>
              <a:t>实验结果表明，我们的框架明显优于</a:t>
            </a:r>
          </a:p>
          <a:p>
            <a:r>
              <a:rPr lang="zh-CN" altLang="en-US" dirty="0"/>
              <a:t>最先进的方法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51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2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8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6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47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如在上下文中将“复旦大学附属中学”替换为其合理的简称时，上下文的含义应保持不变。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dirty="0"/>
              <a:t>上下文有助于评估缩写的流畅性。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7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131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4212-A9A7-4B0A-843A-3259CA5895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3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65BE91AD-2333-48DD-B0B8-2C2E0D79740B}"/>
              </a:ext>
            </a:extLst>
          </p:cNvPr>
          <p:cNvSpPr txBox="1">
            <a:spLocks/>
          </p:cNvSpPr>
          <p:nvPr userDrawn="1"/>
        </p:nvSpPr>
        <p:spPr>
          <a:xfrm>
            <a:off x="4048376" y="64134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altLang="zh-CN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Southeast University</a:t>
            </a:r>
          </a:p>
        </p:txBody>
      </p:sp>
      <p:sp>
        <p:nvSpPr>
          <p:cNvPr id="25" name="日期占位符 3">
            <a:extLst>
              <a:ext uri="{FF2B5EF4-FFF2-40B4-BE49-F238E27FC236}">
                <a16:creationId xmlns:a16="http://schemas.microsoft.com/office/drawing/2014/main" id="{9A0C4C82-1BDC-4D03-BDBC-52477B2F2D0D}"/>
              </a:ext>
            </a:extLst>
          </p:cNvPr>
          <p:cNvSpPr txBox="1">
            <a:spLocks/>
          </p:cNvSpPr>
          <p:nvPr userDrawn="1"/>
        </p:nvSpPr>
        <p:spPr>
          <a:xfrm>
            <a:off x="838200" y="64134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650424-F945-4EC2-8594-4948CA017EDA}" type="datetime1">
              <a:rPr lang="zh-CN" altLang="en-US" sz="1200" smtClean="0">
                <a:solidFill>
                  <a:schemeClr val="tx1"/>
                </a:solidFill>
                <a:latin typeface="+mn-lt"/>
              </a:rPr>
              <a:pPr/>
              <a:t>2023/3/9</a:t>
            </a:fld>
            <a:endParaRPr lang="zh-CN" altLang="en-US" sz="1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98FB3-4769-4915-9D28-DE67360673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23422"/>
            <a:ext cx="12192000" cy="22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4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397A1699-D4A6-41A2-B2A2-C882688D9AEA}"/>
              </a:ext>
            </a:extLst>
          </p:cNvPr>
          <p:cNvSpPr/>
          <p:nvPr userDrawn="1"/>
        </p:nvSpPr>
        <p:spPr>
          <a:xfrm>
            <a:off x="243601" y="173419"/>
            <a:ext cx="11718700" cy="740981"/>
          </a:xfrm>
          <a:prstGeom prst="roundRect">
            <a:avLst/>
          </a:prstGeom>
          <a:solidFill>
            <a:srgbClr val="6E8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9AC62-3A72-4F59-B75C-54ACA852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829" y="6407033"/>
            <a:ext cx="72347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F01A3D-2376-4DB9-A423-76AC14A92C57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1" r="68184" b="524"/>
          <a:stretch/>
        </p:blipFill>
        <p:spPr>
          <a:xfrm>
            <a:off x="11289945" y="233289"/>
            <a:ext cx="621240" cy="62124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E2AA12-7B0A-4D2B-99D2-4D05AA78D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14" y="258953"/>
            <a:ext cx="10122886" cy="569912"/>
          </a:xfrm>
        </p:spPr>
        <p:txBody>
          <a:bodyPr>
            <a:norm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735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9DE01F-82B8-4C81-9B06-97E4FDCE6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1288" y="3866330"/>
            <a:ext cx="3186947" cy="166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63455-85CC-49D0-95FB-460BD8F80A0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9907" y="3866330"/>
            <a:ext cx="3101663" cy="1661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2A32B-873F-470E-9C87-ABD6C7FF142D}"/>
              </a:ext>
            </a:extLst>
          </p:cNvPr>
          <p:cNvSpPr txBox="1"/>
          <p:nvPr userDrawn="1"/>
        </p:nvSpPr>
        <p:spPr>
          <a:xfrm>
            <a:off x="1941161" y="3167419"/>
            <a:ext cx="163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E41757-CB0C-4C25-937C-7B242E5E19DC}"/>
              </a:ext>
            </a:extLst>
          </p:cNvPr>
          <p:cNvCxnSpPr>
            <a:cxnSpLocks/>
          </p:cNvCxnSpPr>
          <p:nvPr userDrawn="1"/>
        </p:nvCxnSpPr>
        <p:spPr>
          <a:xfrm>
            <a:off x="2391438" y="3708165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565202-40DC-408B-A261-A096173E7A2E}"/>
              </a:ext>
            </a:extLst>
          </p:cNvPr>
          <p:cNvCxnSpPr>
            <a:cxnSpLocks/>
          </p:cNvCxnSpPr>
          <p:nvPr userDrawn="1"/>
        </p:nvCxnSpPr>
        <p:spPr>
          <a:xfrm>
            <a:off x="2391438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1397E-C54D-4A56-8513-1CE9DF4A1CFF}"/>
              </a:ext>
            </a:extLst>
          </p:cNvPr>
          <p:cNvSpPr txBox="1"/>
          <p:nvPr userDrawn="1"/>
        </p:nvSpPr>
        <p:spPr>
          <a:xfrm>
            <a:off x="1209907" y="469321"/>
            <a:ext cx="310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CA2976-D46F-437D-9A05-6AF7DC5758F2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75247" y="1165515"/>
            <a:ext cx="3101663" cy="1661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86CEE-EF3B-480D-9978-D7E2045160F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27970" y="1165516"/>
            <a:ext cx="3101663" cy="16613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0CDF40-5384-42C8-BB90-3B13AF2D9F61}"/>
              </a:ext>
            </a:extLst>
          </p:cNvPr>
          <p:cNvSpPr txBox="1"/>
          <p:nvPr userDrawn="1"/>
        </p:nvSpPr>
        <p:spPr>
          <a:xfrm>
            <a:off x="6919234" y="469321"/>
            <a:ext cx="251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E5CFCF-CA0E-4F76-A1A8-6055D5773156}"/>
              </a:ext>
            </a:extLst>
          </p:cNvPr>
          <p:cNvCxnSpPr>
            <a:cxnSpLocks/>
          </p:cNvCxnSpPr>
          <p:nvPr userDrawn="1"/>
        </p:nvCxnSpPr>
        <p:spPr>
          <a:xfrm>
            <a:off x="7805947" y="1015879"/>
            <a:ext cx="73860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F31B9BA8-49A1-46C8-950D-AA666E90B3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08156" y="1164020"/>
            <a:ext cx="3105165" cy="16643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B8BF88-8AE8-4B1D-BC31-3D18E8F3A6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97953" y="4697007"/>
            <a:ext cx="1930400" cy="2476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5F20DE-A2C1-4384-8C30-55A1F848862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49" y="3708165"/>
            <a:ext cx="2234919" cy="53280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C038CD9-1C61-4D2A-A992-27184F4E945A}"/>
              </a:ext>
            </a:extLst>
          </p:cNvPr>
          <p:cNvSpPr/>
          <p:nvPr userDrawn="1"/>
        </p:nvSpPr>
        <p:spPr>
          <a:xfrm>
            <a:off x="243601" y="173419"/>
            <a:ext cx="11718700" cy="740981"/>
          </a:xfrm>
          <a:prstGeom prst="roundRect">
            <a:avLst/>
          </a:prstGeom>
          <a:solidFill>
            <a:srgbClr val="6E8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71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DBCC21-A946-42D1-8E49-C8601659AB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75" y="236129"/>
            <a:ext cx="8591550" cy="638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0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CFFD6-F58A-4D20-9F2A-46EA578AFD1E}" type="datetime1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Southeast University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5E12F-523A-4D75-95A2-779F57F5D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70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66" r:id="rId3"/>
    <p:sldLayoutId id="2147483690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lianzhengyang@seu.edu.c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76C1C2A-D76E-40EE-A051-2672A22132EE}"/>
              </a:ext>
            </a:extLst>
          </p:cNvPr>
          <p:cNvSpPr txBox="1"/>
          <p:nvPr/>
        </p:nvSpPr>
        <p:spPr>
          <a:xfrm>
            <a:off x="1227599" y="2309836"/>
            <a:ext cx="97368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" altLang="zh-CN" sz="3200" b="1" kern="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Context-Enhanced Generate-then-Evaluate Framework for Chinese Abbreviation Prediction</a:t>
            </a:r>
          </a:p>
          <a:p>
            <a:br>
              <a:rPr lang="en" altLang="zh-CN" sz="3200" dirty="0"/>
            </a:br>
            <a:endParaRPr lang="en-US" altLang="zh-CN" sz="3200" b="1" i="1" kern="0" dirty="0">
              <a:solidFill>
                <a:srgbClr val="FD9B6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6BA263-45F7-4EF7-93FA-DCE1C83585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76" y="607866"/>
            <a:ext cx="2017186" cy="641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93341B-0CDB-49FA-B5A7-B6D0A7FAE177}"/>
                  </a:ext>
                </a:extLst>
              </p:cNvPr>
              <p:cNvSpPr txBox="1"/>
              <p:nvPr/>
            </p:nvSpPr>
            <p:spPr>
              <a:xfrm>
                <a:off x="1227599" y="3929814"/>
                <a:ext cx="9736802" cy="2878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CIKM ’22, October 17–21, 2022, Atlanta, GA, USA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Hanwen</a:t>
                </a:r>
                <a:r>
                  <a:rPr lang="en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000" b="1" i="1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" altLang="zh-CN" sz="2000" b="1" i="1" dirty="0">
                            <a:solidFill>
                              <a:srgbClr val="6B2D0B"/>
                            </a:solidFill>
                            <a:ea typeface="微软雅黑" panose="020B0503020204020204" pitchFamily="34" charset="-122"/>
                          </a:rPr>
                          <m:t>Tong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, </a:t>
                </a:r>
                <a:r>
                  <a:rPr lang="en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Chenhao</a:t>
                </a:r>
                <a:r>
                  <a:rPr lang="en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000" b="1" i="1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" altLang="zh-CN" sz="2000" b="1" i="1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𝑿𝒊𝒆</m:t>
                        </m:r>
                      </m:e>
                      <m:sup>
                        <m:r>
                          <a:rPr lang="en-US" altLang="zh-CN" sz="2000" b="1" i="1" dirty="0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, </a:t>
                </a:r>
                <a:r>
                  <a:rPr lang="en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Jiaqing</a:t>
                </a:r>
                <a:r>
                  <a:rPr lang="en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000" b="1" i="1" dirty="0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" altLang="zh-CN" sz="2000" b="1" i="1" dirty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𝑳𝒊𝒂𝒏𝒈</m:t>
                        </m:r>
                      </m:e>
                      <m:sup>
                        <m:r>
                          <a:rPr lang="en-US" altLang="zh-CN" sz="2000" b="1" i="1" dirty="0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, </a:t>
                </a:r>
                <a:r>
                  <a:rPr lang="en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Qianyu</a:t>
                </a:r>
                <a:r>
                  <a:rPr lang="en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000" b="1" i="1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" altLang="zh-CN" sz="2000" b="1" i="1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𝑯𝒆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, </a:t>
                </a:r>
                <a:r>
                  <a:rPr lang="en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Zhiang</a:t>
                </a:r>
                <a:r>
                  <a:rPr lang="en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000" b="1" i="1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" altLang="zh-CN" sz="2000" b="1" i="1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𝒀𝒖𝒆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:endParaRPr lang="en-US" altLang="zh-CN" sz="2000" b="1" i="1" dirty="0">
                  <a:solidFill>
                    <a:srgbClr val="6B2D0B"/>
                  </a:solidFill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Jingping</a:t>
                </a:r>
                <a:r>
                  <a:rPr lang="en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He</a:t>
                </a:r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3,* 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, </a:t>
                </a:r>
                <a:r>
                  <a:rPr lang="en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Yanghua</a:t>
                </a:r>
                <a:r>
                  <a:rPr lang="en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000" b="1" i="1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" altLang="zh-CN" sz="2000" b="1" i="1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𝑿𝒊𝒂𝒐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, </a:t>
                </a:r>
                <a:r>
                  <a:rPr lang="en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Wenguang</a:t>
                </a:r>
                <a:r>
                  <a:rPr lang="en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000" b="1" i="1" dirty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" altLang="zh-CN" sz="2000" b="1" i="1" dirty="0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  <m:r>
                          <a:rPr lang="en" altLang="zh-CN" sz="2000" b="1" i="1" dirty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𝒂𝒏𝒈</m:t>
                        </m:r>
                      </m:e>
                      <m:sup>
                        <m:r>
                          <a:rPr lang="en-US" altLang="zh-CN" sz="2000" b="1" i="1" dirty="0" smtClean="0">
                            <a:solidFill>
                              <a:srgbClr val="6B2D0B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</m:sup>
                    </m:sSup>
                  </m:oMath>
                </a14:m>
                <a:endParaRPr lang="en" altLang="zh-CN" sz="2000" b="1" i="1" dirty="0">
                  <a:solidFill>
                    <a:srgbClr val="6B2D0B"/>
                  </a:solidFill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endParaRPr lang="en" altLang="zh-CN" sz="2000" b="1" i="1" dirty="0">
                  <a:solidFill>
                    <a:srgbClr val="6B2D0B"/>
                  </a:solidFill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1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Fudan University, </a:t>
                </a:r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2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SenseDeal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Intelligent Technology Co., Ltd.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3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East China University of Science and Technology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2000" b="1" i="1" baseline="30000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4 </a:t>
                </a:r>
                <a:r>
                  <a:rPr lang="en-US" altLang="zh-CN" sz="2000" b="1" i="1" dirty="0" err="1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DataGrand</a:t>
                </a:r>
                <a:r>
                  <a:rPr lang="en-US" altLang="zh-CN" sz="2000" b="1" i="1" dirty="0">
                    <a:solidFill>
                      <a:srgbClr val="6B2D0B"/>
                    </a:solidFill>
                    <a:ea typeface="微软雅黑" panose="020B0503020204020204" pitchFamily="34" charset="-122"/>
                  </a:rPr>
                  <a:t> Inc.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93341B-0CDB-49FA-B5A7-B6D0A7FAE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599" y="3929814"/>
                <a:ext cx="9736802" cy="2878993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DD7435F-820A-409E-A91B-44FFD30A2BF7}"/>
              </a:ext>
            </a:extLst>
          </p:cNvPr>
          <p:cNvSpPr/>
          <p:nvPr/>
        </p:nvSpPr>
        <p:spPr>
          <a:xfrm>
            <a:off x="6841834" y="356430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缩略词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AF140B-061A-F34C-8C2F-7DCFCFDBD093}"/>
              </a:ext>
            </a:extLst>
          </p:cNvPr>
          <p:cNvSpPr txBox="1"/>
          <p:nvPr/>
        </p:nvSpPr>
        <p:spPr>
          <a:xfrm>
            <a:off x="3572933" y="2812048"/>
            <a:ext cx="1405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上下文增强</a:t>
            </a:r>
          </a:p>
        </p:txBody>
      </p:sp>
    </p:spTree>
    <p:extLst>
      <p:ext uri="{BB962C8B-B14F-4D97-AF65-F5344CB8AC3E}">
        <p14:creationId xmlns:p14="http://schemas.microsoft.com/office/powerpoint/2010/main" val="20809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Methodology-Overview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E6049-CD35-8A40-BE87-11B9A58E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22" y="962359"/>
            <a:ext cx="11349555" cy="38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FF4B263-CFFA-F541-A74F-EFC184E8764E}"/>
                  </a:ext>
                </a:extLst>
              </p:cNvPr>
              <p:cNvSpPr txBox="1"/>
              <p:nvPr/>
            </p:nvSpPr>
            <p:spPr>
              <a:xfrm>
                <a:off x="482499" y="4773367"/>
                <a:ext cx="12060774" cy="2202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altLang="zh-CN" sz="2400" b="1" kern="0" dirty="0">
                    <a:cs typeface="Calibri" panose="020F0502020204030204" pitchFamily="34" charset="0"/>
                  </a:rPr>
                  <a:t>Stage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kern="0" dirty="0">
                    <a:cs typeface="Calibri" panose="020F0502020204030204" pitchFamily="34" charset="0"/>
                  </a:rPr>
                  <a:t>1: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kern="0" dirty="0">
                    <a:cs typeface="Calibri" panose="020F0502020204030204" pitchFamily="34" charset="0"/>
                  </a:rPr>
                  <a:t>Candidate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kern="0" dirty="0">
                    <a:cs typeface="Calibri" panose="020F0502020204030204" pitchFamily="34" charset="0"/>
                  </a:rPr>
                  <a:t>Generation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 </a:t>
                </a:r>
                <a:r>
                  <a:rPr lang="en-US" altLang="zh-CN" sz="2400" kern="0" dirty="0">
                    <a:cs typeface="Calibri" panose="020F0502020204030204" pitchFamily="34" charset="0"/>
                  </a:rPr>
                  <a:t>Given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endParaRPr lang="en-US" altLang="zh-CN" sz="2400" kern="0" dirty="0">
                  <a:cs typeface="Calibri" panose="020F0502020204030204" pitchFamily="34" charset="0"/>
                </a:endParaRPr>
              </a:p>
              <a:p>
                <a:pPr marL="514350" indent="-514350">
                  <a:buFont typeface="+mj-lt"/>
                  <a:buAutoNum type="alphaLcParenR"/>
                  <a:defRPr/>
                </a:pPr>
                <a:r>
                  <a:rPr lang="zh-CN" altLang="en-US" sz="2000" kern="0" dirty="0">
                    <a:cs typeface="Calibri" panose="020F0502020204030204" pitchFamily="34" charset="0"/>
                  </a:rPr>
                  <a:t> </a:t>
                </a:r>
                <a:r>
                  <a:rPr lang="en" altLang="zh-CN" sz="2000" kern="0" dirty="0">
                    <a:cs typeface="Calibri" panose="020F0502020204030204" pitchFamily="34" charset="0"/>
                  </a:rPr>
                  <a:t>A generation model to generate </a:t>
                </a:r>
                <a14:m>
                  <m:oMath xmlns:m="http://schemas.openxmlformats.org/officeDocument/2006/math">
                    <m:r>
                      <a:rPr lang="en" altLang="zh-CN" sz="2000" i="1" kern="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" altLang="zh-CN" sz="2000" kern="0" dirty="0">
                    <a:cs typeface="Calibri" panose="020F0502020204030204" pitchFamily="34" charset="0"/>
                  </a:rPr>
                  <a:t> candidate abbreviations (called </a:t>
                </a:r>
                <a:r>
                  <a:rPr lang="en" altLang="zh-CN" sz="2000" i="1" kern="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candidates</a:t>
                </a:r>
                <a:r>
                  <a:rPr lang="en" altLang="zh-CN" sz="2000" kern="0" dirty="0">
                    <a:cs typeface="Calibri" panose="020F0502020204030204" pitchFamily="34" charset="0"/>
                  </a:rPr>
                  <a:t>)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𝒴</m:t>
                        </m:r>
                      </m:e>
                    </m:acc>
                    <m:r>
                      <a:rPr lang="en-US" altLang="zh-CN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000" kern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zh-CN" sz="2000" i="1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altLang="zh-CN" sz="2000" kern="0" dirty="0">
                    <a:solidFill>
                      <a:schemeClr val="bg2">
                        <a:lumMod val="75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b)	  A series of heuristic rules based on Levenshtein distance to sample subsequences of </a:t>
                </a:r>
                <a14:m>
                  <m:oMath xmlns:m="http://schemas.openxmlformats.org/officeDocument/2006/math">
                    <m:r>
                      <a:rPr lang="en-US" altLang="zh-CN" sz="2000" i="1" kern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zh-CN" sz="2000" kern="0" dirty="0">
                    <a:solidFill>
                      <a:schemeClr val="bg2">
                        <a:lumMod val="75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</a:p>
              <a:p>
                <a:pPr>
                  <a:defRPr/>
                </a:pPr>
                <a:r>
                  <a:rPr lang="en-US" altLang="zh-CN" sz="2000" kern="0" dirty="0">
                    <a:solidFill>
                      <a:schemeClr val="bg2">
                        <a:lumMod val="75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hard negatives and replace low-quality candidates, obtaining </a:t>
                </a:r>
                <a14:m>
                  <m:oMath xmlns:m="http://schemas.openxmlformats.org/officeDocument/2006/math">
                    <m:r>
                      <a:rPr lang="en" altLang="zh-CN" sz="2000" i="1" kern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-US" altLang="zh-CN" sz="2000" kern="0" dirty="0">
                    <a:solidFill>
                      <a:schemeClr val="bg2">
                        <a:lumMod val="75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enhanced candidates.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000" b="1" i="1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  <m:r>
                      <a:rPr lang="en-US" altLang="zh-CN" sz="2000" b="0" i="1" kern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kern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kern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ker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kern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kern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kern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ker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000" kern="0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kern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kern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000" b="0" i="1" kern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zh-CN" sz="2000" i="1" kern="0" dirty="0">
                  <a:solidFill>
                    <a:schemeClr val="bg2">
                      <a:lumMod val="75000"/>
                    </a:schemeClr>
                  </a:solidFill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FF4B263-CFFA-F541-A74F-EFC184E87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9" y="4773367"/>
                <a:ext cx="12060774" cy="2202398"/>
              </a:xfrm>
              <a:prstGeom prst="rect">
                <a:avLst/>
              </a:prstGeom>
              <a:blipFill>
                <a:blip r:embed="rId4"/>
                <a:stretch>
                  <a:fillRect l="-736" t="-1714" b="-1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FBE38C3-6962-7C4A-B03A-6329DC7D8E34}"/>
              </a:ext>
            </a:extLst>
          </p:cNvPr>
          <p:cNvSpPr/>
          <p:nvPr/>
        </p:nvSpPr>
        <p:spPr>
          <a:xfrm>
            <a:off x="353489" y="1587010"/>
            <a:ext cx="1960471" cy="1814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Methodology-Overview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E6049-CD35-8A40-BE87-11B9A58E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22" y="962359"/>
            <a:ext cx="11349555" cy="38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FF4B263-CFFA-F541-A74F-EFC184E8764E}"/>
                  </a:ext>
                </a:extLst>
              </p:cNvPr>
              <p:cNvSpPr txBox="1"/>
              <p:nvPr/>
            </p:nvSpPr>
            <p:spPr>
              <a:xfrm>
                <a:off x="482499" y="4773367"/>
                <a:ext cx="12060774" cy="2202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altLang="zh-CN" sz="2400" b="1" kern="0" dirty="0">
                    <a:cs typeface="Calibri" panose="020F0502020204030204" pitchFamily="34" charset="0"/>
                  </a:rPr>
                  <a:t>Stage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kern="0" dirty="0">
                    <a:cs typeface="Calibri" panose="020F0502020204030204" pitchFamily="34" charset="0"/>
                  </a:rPr>
                  <a:t>1: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kern="0" dirty="0">
                    <a:cs typeface="Calibri" panose="020F0502020204030204" pitchFamily="34" charset="0"/>
                  </a:rPr>
                  <a:t>Candidate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kern="0" dirty="0">
                    <a:cs typeface="Calibri" panose="020F0502020204030204" pitchFamily="34" charset="0"/>
                  </a:rPr>
                  <a:t>Generation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 </a:t>
                </a:r>
                <a:r>
                  <a:rPr lang="en-US" altLang="zh-CN" sz="2400" kern="0" dirty="0">
                    <a:cs typeface="Calibri" panose="020F0502020204030204" pitchFamily="34" charset="0"/>
                  </a:rPr>
                  <a:t>Given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endParaRPr lang="en-US" altLang="zh-CN" sz="2400" kern="0" dirty="0">
                  <a:cs typeface="Calibri" panose="020F0502020204030204" pitchFamily="34" charset="0"/>
                </a:endParaRPr>
              </a:p>
              <a:p>
                <a:pPr marL="514350" indent="-514350">
                  <a:buFont typeface="+mj-lt"/>
                  <a:buAutoNum type="alphaLcParenR"/>
                  <a:defRPr/>
                </a:pPr>
                <a:r>
                  <a:rPr lang="zh-CN" altLang="en-US" sz="2000" kern="0" dirty="0">
                    <a:solidFill>
                      <a:schemeClr val="bg2">
                        <a:lumMod val="75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000" kern="0" dirty="0">
                    <a:solidFill>
                      <a:schemeClr val="bg2">
                        <a:lumMod val="75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A generation model to generate </a:t>
                </a:r>
                <a14:m>
                  <m:oMath xmlns:m="http://schemas.openxmlformats.org/officeDocument/2006/math">
                    <m:r>
                      <a:rPr lang="en" altLang="zh-CN" sz="2000" kern="0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" altLang="zh-CN" sz="2000" kern="0" dirty="0">
                    <a:solidFill>
                      <a:schemeClr val="bg2">
                        <a:lumMod val="75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candidate abbreviations (called candidates)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000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𝒴</m:t>
                        </m:r>
                      </m:e>
                    </m:acc>
                    <m:r>
                      <a:rPr lang="en-US" altLang="zh-CN" sz="2000" ker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ker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ker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ker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ker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ker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ker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000" kern="0" dirty="0">
                    <a:solidFill>
                      <a:schemeClr val="bg2">
                        <a:lumMod val="75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ker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ker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ker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000" ker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zh-CN" sz="2000" kern="0" dirty="0">
                  <a:solidFill>
                    <a:schemeClr val="bg2">
                      <a:lumMod val="75000"/>
                    </a:schemeClr>
                  </a:solidFill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altLang="zh-CN" sz="2000" kern="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b)	  A series of heuristic rules based on </a:t>
                </a:r>
                <a:r>
                  <a:rPr lang="en-US" altLang="zh-CN" sz="2000" kern="0" dirty="0">
                    <a:solidFill>
                      <a:srgbClr val="FF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Levenshtein distance </a:t>
                </a:r>
                <a:r>
                  <a:rPr lang="en-US" altLang="zh-CN" sz="2000" kern="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to sample </a:t>
                </a:r>
                <a:r>
                  <a:rPr lang="en-US" altLang="zh-CN" sz="2000" kern="0" dirty="0">
                    <a:solidFill>
                      <a:srgbClr val="FF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subsequences</a:t>
                </a:r>
                <a:r>
                  <a:rPr lang="en-US" altLang="zh-CN" sz="2000" kern="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00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zh-CN" sz="2000" kern="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</a:p>
              <a:p>
                <a:pPr>
                  <a:defRPr/>
                </a:pPr>
                <a:r>
                  <a:rPr lang="en-US" altLang="zh-CN" sz="2000" kern="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hard negatives and replace low-quality candidates, obtaining </a:t>
                </a:r>
                <a14:m>
                  <m:oMath xmlns:m="http://schemas.openxmlformats.org/officeDocument/2006/math">
                    <m:r>
                      <a:rPr lang="en" altLang="zh-CN" sz="20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-US" altLang="zh-CN" sz="2000" kern="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enhanced candidates.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0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  <m:r>
                      <a:rPr lang="en-US" altLang="zh-CN" sz="20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000" kern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0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zh-CN" sz="2000" i="1" kern="0" dirty="0">
                  <a:solidFill>
                    <a:schemeClr val="tx1"/>
                  </a:solidFill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FF4B263-CFFA-F541-A74F-EFC184E87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9" y="4773367"/>
                <a:ext cx="12060774" cy="2202398"/>
              </a:xfrm>
              <a:prstGeom prst="rect">
                <a:avLst/>
              </a:prstGeom>
              <a:blipFill>
                <a:blip r:embed="rId4"/>
                <a:stretch>
                  <a:fillRect l="-736" t="-1714" b="-1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FBE38C3-6962-7C4A-B03A-6329DC7D8E34}"/>
              </a:ext>
            </a:extLst>
          </p:cNvPr>
          <p:cNvSpPr/>
          <p:nvPr/>
        </p:nvSpPr>
        <p:spPr>
          <a:xfrm>
            <a:off x="421222" y="1722474"/>
            <a:ext cx="1960471" cy="1814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52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Methodology-Overview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E6049-CD35-8A40-BE87-11B9A58E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22" y="962359"/>
            <a:ext cx="11349555" cy="38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FF4B263-CFFA-F541-A74F-EFC184E8764E}"/>
                  </a:ext>
                </a:extLst>
              </p:cNvPr>
              <p:cNvSpPr txBox="1"/>
              <p:nvPr/>
            </p:nvSpPr>
            <p:spPr>
              <a:xfrm>
                <a:off x="0" y="4891461"/>
                <a:ext cx="12192000" cy="2027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b="1" kern="0" dirty="0">
                    <a:cs typeface="Calibri" panose="020F0502020204030204" pitchFamily="34" charset="0"/>
                  </a:rPr>
                  <a:t>Stage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kern="0" dirty="0">
                    <a:cs typeface="Calibri" panose="020F0502020204030204" pitchFamily="34" charset="0"/>
                  </a:rPr>
                  <a:t>2: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kern="0" dirty="0">
                    <a:cs typeface="Calibri" panose="020F0502020204030204" pitchFamily="34" charset="0"/>
                  </a:rPr>
                  <a:t>Context-enhanced Evaluation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 </a:t>
                </a:r>
                <a:r>
                  <a:rPr lang="en-US" altLang="zh-CN" sz="2400" kern="0" dirty="0">
                    <a:cs typeface="Calibri" panose="020F0502020204030204" pitchFamily="34" charset="0"/>
                  </a:rPr>
                  <a:t>Given</a:t>
                </a:r>
                <a:r>
                  <a:rPr lang="zh-CN" altLang="en-US" sz="2400" b="1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zh-CN" sz="2400" kern="0" dirty="0"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(1)Fill 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</m:oMath>
                </a14:m>
                <a:r>
                  <a:rPr lang="en-US" altLang="zh-CN" sz="2400" kern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into a template “ (</a:t>
                </a:r>
                <a:r>
                  <a:rPr lang="zh-CN" altLang="en-US" sz="2400" kern="0" dirty="0">
                    <a:cs typeface="Calibri" panose="020F0502020204030204" pitchFamily="34" charset="0"/>
                  </a:rPr>
                  <a:t>简称</a:t>
                </a:r>
                <a:r>
                  <a:rPr lang="en-US" altLang="zh-CN" sz="2400" kern="0" dirty="0">
                    <a:cs typeface="Calibri" panose="020F0502020204030204" pitchFamily="34" charset="0"/>
                  </a:rPr>
                  <a:t>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”)” i.e. “(abbreviated to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“</m:t>
                    </m:r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  <m:r>
                      <a:rPr lang="en-US" altLang="zh-CN" sz="24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”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) ” and put it after 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in</a:t>
                </a:r>
                <a14:m>
                  <m:oMath xmlns:m="http://schemas.openxmlformats.org/officeDocument/2006/math">
                    <m:r>
                      <a:rPr lang="en-US" altLang="zh-CN" sz="24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lang="en-US" altLang="zh-CN" sz="2400" i="1" kern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400" kern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altLang="zh-CN" sz="2400" i="1" kern="0" dirty="0">
                    <a:ea typeface="Calibri" panose="020F0502020204030204" pitchFamily="34" charset="0"/>
                    <a:cs typeface="Calibri" panose="020F0502020204030204" pitchFamily="34" charset="0"/>
                  </a:rPr>
                  <a:t> --&gt;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𝑪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𝑪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400" kern="0" dirty="0"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…,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𝑪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altLang="zh-CN" sz="2400" i="1" kern="0" dirty="0"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-US" altLang="zh-CN" sz="2400" i="1" kern="0" dirty="0">
                    <a:ea typeface="Calibri" panose="020F0502020204030204" pitchFamily="34" charset="0"/>
                    <a:cs typeface="Calibri" panose="020F0502020204030204" pitchFamily="34" charset="0"/>
                  </a:rPr>
                  <a:t> context-enriched candidates</a:t>
                </a:r>
              </a:p>
              <a:p>
                <a:pPr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(2)An evaluation model with </a:t>
                </a:r>
                <a:r>
                  <a:rPr lang="en-US" altLang="zh-CN" sz="2400" kern="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Contrastive Learning </a:t>
                </a:r>
                <a:r>
                  <a:rPr lang="en-US" altLang="zh-CN" sz="2400" kern="0" dirty="0">
                    <a:cs typeface="Calibri" panose="020F0502020204030204" pitchFamily="34" charset="0"/>
                  </a:rPr>
                  <a:t>to score 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</m:acc>
                    <m:r>
                      <a:rPr lang="en-US" altLang="zh-CN" sz="24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acc>
                      <m:accPr>
                        <m:chr m:val="̂"/>
                        <m:ctrlPr>
                          <a:rPr lang="en-US" altLang="zh-CN" sz="24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</m:oMath>
                </a14:m>
                <a:endParaRPr lang="en-US" altLang="zh-CN" sz="2400" kern="0" dirty="0"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(3)The final outputs </a:t>
                </a:r>
                <a14:m>
                  <m:oMath xmlns:m="http://schemas.openxmlformats.org/officeDocument/2006/math">
                    <m:r>
                      <a:rPr lang="en-US" altLang="zh-CN" sz="24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𝔃</m:t>
                    </m:r>
                    <m:r>
                      <a:rPr lang="en-US" altLang="zh-CN" sz="24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are selected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</m:oMath>
                </a14:m>
                <a:r>
                  <a:rPr lang="zh-CN" altLang="en-US" sz="2400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400" kern="0" dirty="0">
                    <a:cs typeface="Calibri" panose="020F0502020204030204" pitchFamily="34" charset="0"/>
                  </a:rPr>
                  <a:t>based on the scores of their corresponding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FF4B263-CFFA-F541-A74F-EFC184E87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91461"/>
                <a:ext cx="12192000" cy="2027093"/>
              </a:xfrm>
              <a:prstGeom prst="rect">
                <a:avLst/>
              </a:prstGeom>
              <a:blipFill>
                <a:blip r:embed="rId4"/>
                <a:stretch>
                  <a:fillRect l="-832" t="-1242" b="-4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FBE38C3-6962-7C4A-B03A-6329DC7D8E34}"/>
              </a:ext>
            </a:extLst>
          </p:cNvPr>
          <p:cNvSpPr/>
          <p:nvPr/>
        </p:nvSpPr>
        <p:spPr>
          <a:xfrm>
            <a:off x="3781111" y="962359"/>
            <a:ext cx="8050943" cy="3847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01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Stage 1: Candidate Generation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033D1-4E7B-C941-A3FB-750FFD0A3609}"/>
              </a:ext>
            </a:extLst>
          </p:cNvPr>
          <p:cNvSpPr txBox="1"/>
          <p:nvPr/>
        </p:nvSpPr>
        <p:spPr>
          <a:xfrm>
            <a:off x="291114" y="1011857"/>
            <a:ext cx="1101419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kern="0" dirty="0">
                <a:cs typeface="Calibri" panose="020F0502020204030204" pitchFamily="34" charset="0"/>
              </a:rPr>
              <a:t>Generation Model: CPT(a pre-trained Transformer encoder-decoder)</a:t>
            </a:r>
          </a:p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kern="0" dirty="0">
                <a:cs typeface="Calibri" panose="020F0502020204030204" pitchFamily="34" charset="0"/>
              </a:rPr>
              <a:t>We first pre-train CPT on Mention2Entity(M2E) Data of CN-</a:t>
            </a:r>
            <a:r>
              <a:rPr lang="en-US" altLang="zh-CN" sz="2400" kern="0" dirty="0" err="1">
                <a:cs typeface="Calibri" panose="020F0502020204030204" pitchFamily="34" charset="0"/>
              </a:rPr>
              <a:t>DBpedia</a:t>
            </a:r>
            <a:r>
              <a:rPr lang="en-US" altLang="zh-CN" sz="2400" kern="0" dirty="0">
                <a:cs typeface="Calibri" panose="020F0502020204030204" pitchFamily="34" charset="0"/>
              </a:rPr>
              <a:t>, where each item of M2E is (entity, mention)</a:t>
            </a:r>
          </a:p>
          <a:p>
            <a:pPr>
              <a:defRPr/>
            </a:pPr>
            <a:r>
              <a:rPr lang="en-US" altLang="zh-CN" sz="2400" kern="0" dirty="0">
                <a:cs typeface="Calibri" panose="020F0502020204030204" pitchFamily="34" charset="0"/>
              </a:rPr>
              <a:t>(1) M2E is based on a knowledge graph containing millions of entities. It is </a:t>
            </a:r>
            <a:r>
              <a:rPr lang="en-US" altLang="zh-CN" sz="2400" kern="0" dirty="0">
                <a:solidFill>
                  <a:srgbClr val="FF0000"/>
                </a:solidFill>
                <a:cs typeface="Calibri" panose="020F0502020204030204" pitchFamily="34" charset="0"/>
              </a:rPr>
              <a:t>large-scale</a:t>
            </a:r>
            <a:r>
              <a:rPr lang="en-US" altLang="zh-CN" sz="2400" kern="0" dirty="0">
                <a:cs typeface="Calibri" panose="020F0502020204030204" pitchFamily="34" charset="0"/>
              </a:rPr>
              <a:t> and appropriate for pre-training.</a:t>
            </a:r>
          </a:p>
          <a:p>
            <a:pPr>
              <a:defRPr/>
            </a:pPr>
            <a:r>
              <a:rPr lang="en-US" altLang="zh-CN" sz="2400" kern="0" dirty="0">
                <a:cs typeface="Calibri" panose="020F0502020204030204" pitchFamily="34" charset="0"/>
              </a:rPr>
              <a:t>(2) M2E and abbreviation data share some common features: </a:t>
            </a: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altLang="zh-CN" sz="2400" kern="0" dirty="0">
                <a:cs typeface="Calibri" panose="020F0502020204030204" pitchFamily="34" charset="0"/>
              </a:rPr>
              <a:t>phrase-level or word-level texts;</a:t>
            </a: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altLang="zh-CN" sz="2400" kern="0" dirty="0">
                <a:cs typeface="Calibri" panose="020F0502020204030204" pitchFamily="34" charset="0"/>
              </a:rPr>
              <a:t>the texts of an entity and its mention are </a:t>
            </a:r>
            <a:r>
              <a:rPr lang="en-US" altLang="zh-CN" sz="2400" kern="0" dirty="0">
                <a:solidFill>
                  <a:srgbClr val="FF0000"/>
                </a:solidFill>
                <a:cs typeface="Calibri" panose="020F0502020204030204" pitchFamily="34" charset="0"/>
              </a:rPr>
              <a:t>highly overlapped and semantically equivalent</a:t>
            </a:r>
            <a:r>
              <a:rPr lang="en-US" altLang="zh-CN" sz="2400" kern="0" dirty="0">
                <a:cs typeface="Calibri" panose="020F0502020204030204" pitchFamily="34" charset="0"/>
              </a:rPr>
              <a:t>, just like a full form and its abbreviation</a:t>
            </a:r>
          </a:p>
          <a:p>
            <a:pPr>
              <a:defRPr/>
            </a:pPr>
            <a:endParaRPr lang="en-US" altLang="zh-CN" sz="2400" i="1" kern="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zh-CN" sz="2400" b="1" kern="0" dirty="0">
                <a:ea typeface="Calibri" panose="020F0502020204030204" pitchFamily="34" charset="0"/>
                <a:cs typeface="Calibri" panose="020F0502020204030204" pitchFamily="34" charset="0"/>
              </a:rPr>
              <a:t>Sequence-to-Sequence</a:t>
            </a:r>
            <a:r>
              <a:rPr lang="zh-CN" altLang="en-US" sz="2400" b="1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kern="0" dirty="0">
                <a:ea typeface="Calibri" panose="020F0502020204030204" pitchFamily="34" charset="0"/>
                <a:cs typeface="Calibri" panose="020F0502020204030204" pitchFamily="34" charset="0"/>
              </a:rPr>
              <a:t>Pre-training</a:t>
            </a:r>
          </a:p>
          <a:p>
            <a:pPr>
              <a:defRPr/>
            </a:pPr>
            <a:r>
              <a:rPr lang="en-US" altLang="zh-CN" sz="2000" kern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000" kern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kern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each pair</a:t>
            </a:r>
            <a:r>
              <a:rPr lang="en-US" altLang="zh-CN" sz="2000" kern="0" dirty="0">
                <a:cs typeface="Calibri" panose="020F0502020204030204" pitchFamily="34" charset="0"/>
              </a:rPr>
              <a:t>(entity, mention)</a:t>
            </a:r>
          </a:p>
          <a:p>
            <a:pPr>
              <a:defRPr/>
            </a:pPr>
            <a:r>
              <a:rPr lang="en-US" altLang="zh-CN" sz="2000" b="1" kern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Input: </a:t>
            </a:r>
            <a:r>
              <a:rPr lang="en-US" altLang="zh-CN" sz="2000" kern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the longer one</a:t>
            </a:r>
          </a:p>
          <a:p>
            <a:pPr>
              <a:defRPr/>
            </a:pPr>
            <a:r>
              <a:rPr lang="en-US" altLang="zh-CN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en-US" altLang="zh-CN" sz="2000" kern="0" dirty="0">
                <a:ea typeface="Calibri" panose="020F0502020204030204" pitchFamily="34" charset="0"/>
                <a:cs typeface="Calibri" panose="020F0502020204030204" pitchFamily="34" charset="0"/>
              </a:rPr>
              <a:t>the shorter one</a:t>
            </a:r>
            <a:endParaRPr lang="en-US" altLang="zh-CN" sz="2000" kern="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CA6636-9F4E-394E-A668-2B43D3B78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89" y="4510544"/>
            <a:ext cx="4340697" cy="13355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2F381C-4110-F94A-A83C-0FC245687B07}"/>
              </a:ext>
            </a:extLst>
          </p:cNvPr>
          <p:cNvSpPr txBox="1"/>
          <p:nvPr/>
        </p:nvSpPr>
        <p:spPr>
          <a:xfrm>
            <a:off x="8213693" y="6014323"/>
            <a:ext cx="3205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</a:rPr>
              <a:t>CPT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</a:rPr>
              <a:t>for candidate generation</a:t>
            </a:r>
            <a:endParaRPr kumimoji="1"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2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Stage 1: Candidate Generation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/>
              <p:nvPr/>
            </p:nvSpPr>
            <p:spPr>
              <a:xfrm>
                <a:off x="291114" y="1011857"/>
                <a:ext cx="8291777" cy="1203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b="1" kern="0" dirty="0">
                    <a:cs typeface="Calibri" panose="020F0502020204030204" pitchFamily="34" charset="0"/>
                  </a:rPr>
                  <a:t>Fine-tuning CPT by minimizing the negative log-likelihood loss: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𝑔𝑒𝑛</m:t>
                          </m:r>
                        </m:sub>
                      </m:sSub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phant>
                            <m:phant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phant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</m:e>
                          </m:phant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3200" b="1" kern="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1011857"/>
                <a:ext cx="8291777" cy="1203150"/>
              </a:xfrm>
              <a:prstGeom prst="rect">
                <a:avLst/>
              </a:prstGeom>
              <a:blipFill>
                <a:blip r:embed="rId3"/>
                <a:stretch>
                  <a:fillRect l="-1225" t="-78125" b="-15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D4F3979-4069-5D4E-88F2-F1EC7F8F6D0C}"/>
                  </a:ext>
                </a:extLst>
              </p:cNvPr>
              <p:cNvSpPr txBox="1"/>
              <p:nvPr/>
            </p:nvSpPr>
            <p:spPr>
              <a:xfrm>
                <a:off x="291114" y="2651821"/>
                <a:ext cx="6837050" cy="1859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400" b="1" kern="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After fine-tuning:</a:t>
                </a:r>
              </a:p>
              <a:p>
                <a:pPr>
                  <a:defRPr/>
                </a:pPr>
                <a:r>
                  <a:rPr lang="en-US" altLang="zh-CN" sz="2400" kern="0" dirty="0">
                    <a:ea typeface="Calibri" panose="020F0502020204030204" pitchFamily="34" charset="0"/>
                    <a:cs typeface="Calibri" panose="020F0502020204030204" pitchFamily="34" charset="0"/>
                  </a:rPr>
                  <a:t>CPT can generate multiple candidates,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denotes the candidate number.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𝒴</m:t>
                        </m:r>
                      </m:e>
                    </m:acc>
                    <m:r>
                      <a:rPr lang="en-US" altLang="zh-CN" sz="2400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400" kern="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400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zh-CN" sz="2400" kern="0" dirty="0">
                  <a:solidFill>
                    <a:schemeClr val="tx1"/>
                  </a:solidFill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endParaRPr lang="en-US" altLang="zh-CN" sz="1800" kern="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D4F3979-4069-5D4E-88F2-F1EC7F8F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2651821"/>
                <a:ext cx="6837050" cy="1859483"/>
              </a:xfrm>
              <a:prstGeom prst="rect">
                <a:avLst/>
              </a:prstGeom>
              <a:blipFill>
                <a:blip r:embed="rId4"/>
                <a:stretch>
                  <a:fillRect l="-1484" t="-2703" r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55D902-2E4A-8D49-A91C-49427D7FFB6F}"/>
                  </a:ext>
                </a:extLst>
              </p:cNvPr>
              <p:cNvSpPr txBox="1"/>
              <p:nvPr/>
            </p:nvSpPr>
            <p:spPr>
              <a:xfrm>
                <a:off x="291114" y="4633474"/>
                <a:ext cx="729425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400" b="1" kern="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However</a:t>
                </a:r>
                <a:r>
                  <a:rPr lang="en-US" altLang="zh-CN" sz="2400" b="1" kern="0" dirty="0">
                    <a:ea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The generation model might generate </a:t>
                </a:r>
                <a:r>
                  <a:rPr lang="en-US" altLang="zh-CN" sz="2400" u="sng" kern="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tokens not appearing in the full form </a:t>
                </a:r>
                <a:r>
                  <a:rPr lang="en-US" altLang="zh-CN" sz="2400" kern="0" dirty="0">
                    <a:cs typeface="Calibri" panose="020F050202020403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gets large.</a:t>
                </a:r>
                <a:endParaRPr lang="en-US" altLang="zh-CN" sz="2000" kern="0" dirty="0">
                  <a:cs typeface="Calibri" panose="020F0502020204030204" pitchFamily="34" charset="0"/>
                </a:endParaRPr>
              </a:p>
              <a:p>
                <a:pPr>
                  <a:defRPr/>
                </a:pPr>
                <a:endParaRPr lang="en-US" altLang="zh-CN" sz="1800" kern="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55D902-2E4A-8D49-A91C-49427D7FF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4633474"/>
                <a:ext cx="7294250" cy="1477328"/>
              </a:xfrm>
              <a:prstGeom prst="rect">
                <a:avLst/>
              </a:prstGeom>
              <a:blipFill>
                <a:blip r:embed="rId5"/>
                <a:stretch>
                  <a:fillRect l="-1391" t="-3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DAA9D38-47AC-A745-8964-5D7640E34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837" y="1474129"/>
            <a:ext cx="3525982" cy="389713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C25E051-1BFE-ED40-BEC6-56AF9325CB53}"/>
              </a:ext>
            </a:extLst>
          </p:cNvPr>
          <p:cNvSpPr/>
          <p:nvPr/>
        </p:nvSpPr>
        <p:spPr>
          <a:xfrm>
            <a:off x="9268691" y="2651822"/>
            <a:ext cx="810491" cy="6109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E2CDC0A-8D96-C24D-B735-80E697BE644C}"/>
              </a:ext>
            </a:extLst>
          </p:cNvPr>
          <p:cNvSpPr/>
          <p:nvPr/>
        </p:nvSpPr>
        <p:spPr>
          <a:xfrm>
            <a:off x="10310091" y="1787235"/>
            <a:ext cx="1265382" cy="427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5A22CD2C-E240-4846-8193-3FCFEFB1342D}"/>
              </a:ext>
            </a:extLst>
          </p:cNvPr>
          <p:cNvCxnSpPr>
            <a:cxnSpLocks/>
          </p:cNvCxnSpPr>
          <p:nvPr/>
        </p:nvCxnSpPr>
        <p:spPr>
          <a:xfrm flipV="1">
            <a:off x="6059488" y="2951020"/>
            <a:ext cx="3209203" cy="2432851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64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Stage 1: Candidate Generation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/>
              <p:nvPr/>
            </p:nvSpPr>
            <p:spPr>
              <a:xfrm>
                <a:off x="291114" y="1011857"/>
                <a:ext cx="11346705" cy="3444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After filtering out the easy negatives,</a:t>
                </a:r>
              </a:p>
              <a:p>
                <a:pPr>
                  <a:defRPr/>
                </a:pPr>
                <a:r>
                  <a:rPr lang="en-US" altLang="zh-CN" sz="2400" b="1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Heuristic rules based on Levenshtein distance for constructing hard negatives:</a:t>
                </a:r>
              </a:p>
              <a:p>
                <a:pPr>
                  <a:defRPr/>
                </a:pPr>
                <a:endParaRPr lang="en-US" altLang="zh-CN" sz="2400" b="1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(1)Wo</a:t>
                </a:r>
                <a:r>
                  <a:rPr lang="en-US" altLang="zh-CN" sz="2400" b="1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rd-based Levenshtein distance</a:t>
                </a:r>
              </a:p>
              <a:p>
                <a:pPr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Split</a:t>
                </a:r>
                <a:r>
                  <a:rPr lang="zh-CN" altLang="en-US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=[</m:t>
                    </m:r>
                    <m:sSub>
                      <m:sSubPr>
                        <m:ctrlP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zh-CN" altLang="en-US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into a word sequence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400" b="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</a:t>
                </a:r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i="1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Sample the subsequences of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whose Levenshtein distance to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increases from 1 to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i="1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1011857"/>
                <a:ext cx="11346705" cy="3444854"/>
              </a:xfrm>
              <a:prstGeom prst="rect">
                <a:avLst/>
              </a:prstGeom>
              <a:blipFill>
                <a:blip r:embed="rId3"/>
                <a:stretch>
                  <a:fillRect l="-895" t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1F5566-00F5-2240-BDA4-C31665E3D025}"/>
                  </a:ext>
                </a:extLst>
              </p:cNvPr>
              <p:cNvSpPr txBox="1"/>
              <p:nvPr/>
            </p:nvSpPr>
            <p:spPr>
              <a:xfrm>
                <a:off x="374074" y="4122303"/>
                <a:ext cx="30964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i="1" dirty="0"/>
                  <a:t>High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School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Affiliated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to Fudan University</a:t>
                </a:r>
              </a:p>
              <a:p>
                <a:pPr algn="ctr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复旦大学附属中学</a:t>
                </a:r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en-US" altLang="zh-CN" sz="2400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1F5566-00F5-2240-BDA4-C31665E3D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74" y="4122303"/>
                <a:ext cx="3096491" cy="1569660"/>
              </a:xfrm>
              <a:prstGeom prst="rect">
                <a:avLst/>
              </a:prstGeom>
              <a:blipFill>
                <a:blip r:embed="rId4"/>
                <a:stretch>
                  <a:fillRect t="-3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>
            <a:extLst>
              <a:ext uri="{FF2B5EF4-FFF2-40B4-BE49-F238E27FC236}">
                <a16:creationId xmlns:a16="http://schemas.microsoft.com/office/drawing/2014/main" id="{4064CA59-A196-F343-9306-066566814150}"/>
              </a:ext>
            </a:extLst>
          </p:cNvPr>
          <p:cNvSpPr/>
          <p:nvPr/>
        </p:nvSpPr>
        <p:spPr>
          <a:xfrm>
            <a:off x="3679970" y="4743318"/>
            <a:ext cx="987137" cy="556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498609-8C12-EA4A-84E1-819B1601902C}"/>
                  </a:ext>
                </a:extLst>
              </p:cNvPr>
              <p:cNvSpPr txBox="1"/>
              <p:nvPr/>
            </p:nvSpPr>
            <p:spPr>
              <a:xfrm>
                <a:off x="5195455" y="4787506"/>
                <a:ext cx="37753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[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复旦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大学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，附属，中学</a:t>
                </a: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498609-8C12-EA4A-84E1-819B16019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55" y="4787506"/>
                <a:ext cx="3775393" cy="830997"/>
              </a:xfrm>
              <a:prstGeom prst="rect">
                <a:avLst/>
              </a:prstGeom>
              <a:blipFill>
                <a:blip r:embed="rId5"/>
                <a:stretch>
                  <a:fillRect l="-2341" t="-5970" r="-1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右箭头 15">
            <a:extLst>
              <a:ext uri="{FF2B5EF4-FFF2-40B4-BE49-F238E27FC236}">
                <a16:creationId xmlns:a16="http://schemas.microsoft.com/office/drawing/2014/main" id="{0E0676E4-4C86-044D-9937-E5A2C791EDA9}"/>
              </a:ext>
            </a:extLst>
          </p:cNvPr>
          <p:cNvSpPr/>
          <p:nvPr/>
        </p:nvSpPr>
        <p:spPr>
          <a:xfrm>
            <a:off x="9177479" y="4646958"/>
            <a:ext cx="987137" cy="556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A6E0F0-BDE0-0B44-9F6E-2C23DE981B00}"/>
                  </a:ext>
                </a:extLst>
              </p:cNvPr>
              <p:cNvSpPr txBox="1"/>
              <p:nvPr/>
            </p:nvSpPr>
            <p:spPr>
              <a:xfrm>
                <a:off x="9144607" y="5153582"/>
                <a:ext cx="10063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400" dirty="0"/>
                  <a:t>=2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A6E0F0-BDE0-0B44-9F6E-2C23DE98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607" y="5153582"/>
                <a:ext cx="1006328" cy="461665"/>
              </a:xfrm>
              <a:prstGeom prst="rect">
                <a:avLst/>
              </a:prstGeom>
              <a:blipFill>
                <a:blip r:embed="rId6"/>
                <a:stretch>
                  <a:fillRect l="-2500" t="-789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7CADC952-563E-C84B-9000-10093CCC39FE}"/>
              </a:ext>
            </a:extLst>
          </p:cNvPr>
          <p:cNvSpPr txBox="1"/>
          <p:nvPr/>
        </p:nvSpPr>
        <p:spPr>
          <a:xfrm>
            <a:off x="10371248" y="470899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复旦大学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206AE76-467D-2A42-86CA-C9FC3924C4EE}"/>
                  </a:ext>
                </a:extLst>
              </p:cNvPr>
              <p:cNvSpPr txBox="1"/>
              <p:nvPr/>
            </p:nvSpPr>
            <p:spPr>
              <a:xfrm>
                <a:off x="821925" y="6082746"/>
                <a:ext cx="9949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i="1" dirty="0">
                    <a:solidFill>
                      <a:schemeClr val="bg2">
                        <a:lumMod val="50000"/>
                      </a:schemeClr>
                    </a:solidFill>
                  </a:rPr>
                  <a:t>Removing a few words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CN" sz="2400" i="1" dirty="0">
                    <a:solidFill>
                      <a:schemeClr val="bg2">
                        <a:lumMod val="50000"/>
                      </a:schemeClr>
                    </a:solidFill>
                  </a:rPr>
                  <a:t> will keep its readability but make it ambiguous. </a:t>
                </a:r>
                <a:endParaRPr kumimoji="1" lang="zh-CN" altLang="en-US" sz="2400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206AE76-467D-2A42-86CA-C9FC3924C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25" y="6082746"/>
                <a:ext cx="9949070" cy="461665"/>
              </a:xfrm>
              <a:prstGeom prst="rect">
                <a:avLst/>
              </a:prstGeom>
              <a:blipFill>
                <a:blip r:embed="rId7"/>
                <a:stretch>
                  <a:fillRect l="-892"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杖形箭头 19">
            <a:extLst>
              <a:ext uri="{FF2B5EF4-FFF2-40B4-BE49-F238E27FC236}">
                <a16:creationId xmlns:a16="http://schemas.microsoft.com/office/drawing/2014/main" id="{92376D75-42D8-5F4E-BDC7-51322DBCEA00}"/>
              </a:ext>
            </a:extLst>
          </p:cNvPr>
          <p:cNvSpPr/>
          <p:nvPr/>
        </p:nvSpPr>
        <p:spPr>
          <a:xfrm>
            <a:off x="6096000" y="4087379"/>
            <a:ext cx="5167745" cy="621616"/>
          </a:xfrm>
          <a:prstGeom prst="uturn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82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Stage 1: Candidate Generation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/>
              <p:nvPr/>
            </p:nvSpPr>
            <p:spPr>
              <a:xfrm>
                <a:off x="291114" y="1011857"/>
                <a:ext cx="11346705" cy="3474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After filtering out the easy negatives,</a:t>
                </a:r>
              </a:p>
              <a:p>
                <a:pPr>
                  <a:defRPr/>
                </a:pPr>
                <a:r>
                  <a:rPr lang="en-US" altLang="zh-CN" sz="2400" b="1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Heuristic rules based on Levenshtein distance for constructing hard negatives:</a:t>
                </a:r>
              </a:p>
              <a:p>
                <a:pPr>
                  <a:defRPr/>
                </a:pPr>
                <a:endParaRPr lang="en-US" altLang="zh-CN" sz="2400" b="1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(2)Ground-truth-based Levenshtein distance (For training only)</a:t>
                </a:r>
              </a:p>
              <a:p>
                <a:pPr>
                  <a:defRPr/>
                </a:pP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Sample the subsequences of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whose Levenshtein distance to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=[</m:t>
                    </m:r>
                    <m:sSub>
                      <m:sSubPr>
                        <m:ctrlP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]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increases from 1 to </a:t>
                </a:r>
                <a14:m>
                  <m:oMath xmlns:m="http://schemas.openxmlformats.org/officeDocument/2006/math">
                    <m:r>
                      <a:rPr lang="en-US" altLang="zh-CN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endParaRPr lang="en-US" altLang="zh-CN" sz="240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Split</a:t>
                </a:r>
                <a:r>
                  <a:rPr lang="zh-CN" altLang="en-US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=[</m:t>
                    </m:r>
                    <m:sSub>
                      <m:sSubPr>
                        <m:ctrlP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zh-CN" altLang="en-US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into a word sequence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400" b="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</a:t>
                </a:r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i="1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i="1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1011857"/>
                <a:ext cx="11346705" cy="3474028"/>
              </a:xfrm>
              <a:prstGeom prst="rect">
                <a:avLst/>
              </a:prstGeom>
              <a:blipFill>
                <a:blip r:embed="rId3"/>
                <a:stretch>
                  <a:fillRect l="-895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>
            <a:extLst>
              <a:ext uri="{FF2B5EF4-FFF2-40B4-BE49-F238E27FC236}">
                <a16:creationId xmlns:a16="http://schemas.microsoft.com/office/drawing/2014/main" id="{4064CA59-A196-F343-9306-066566814150}"/>
              </a:ext>
            </a:extLst>
          </p:cNvPr>
          <p:cNvSpPr/>
          <p:nvPr/>
        </p:nvSpPr>
        <p:spPr>
          <a:xfrm>
            <a:off x="5602431" y="4720414"/>
            <a:ext cx="987137" cy="556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498609-8C12-EA4A-84E1-819B1601902C}"/>
                  </a:ext>
                </a:extLst>
              </p:cNvPr>
              <p:cNvSpPr txBox="1"/>
              <p:nvPr/>
            </p:nvSpPr>
            <p:spPr>
              <a:xfrm>
                <a:off x="7317509" y="4611358"/>
                <a:ext cx="1723549" cy="1229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复旦附属中</a:t>
                </a:r>
                <a:endParaRPr kumimoji="1" lang="en-US" altLang="zh-CN" sz="24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240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400" dirty="0"/>
                        <m:t>=</m:t>
                      </m:r>
                      <m:r>
                        <m:rPr>
                          <m:nor/>
                        </m:rPr>
                        <a:rPr lang="en-US" altLang="zh-CN" sz="2400" b="0" i="0" dirty="0" smtClean="0"/>
                        <m:t>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498609-8C12-EA4A-84E1-819B16019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509" y="4611358"/>
                <a:ext cx="1723549" cy="1229504"/>
              </a:xfrm>
              <a:prstGeom prst="rect">
                <a:avLst/>
              </a:prstGeom>
              <a:blipFill>
                <a:blip r:embed="rId4"/>
                <a:stretch>
                  <a:fillRect l="-5882" t="-3061" r="-5147" b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7206AE76-467D-2A42-86CA-C9FC3924C4EE}"/>
              </a:ext>
            </a:extLst>
          </p:cNvPr>
          <p:cNvSpPr txBox="1"/>
          <p:nvPr/>
        </p:nvSpPr>
        <p:spPr>
          <a:xfrm>
            <a:off x="374074" y="6132083"/>
            <a:ext cx="9039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solidFill>
                  <a:schemeClr val="bg2">
                    <a:lumMod val="50000"/>
                  </a:schemeClr>
                </a:solidFill>
              </a:rPr>
              <a:t>Candidates that resemble the ground truth are hard negative examples.</a:t>
            </a:r>
            <a:endParaRPr kumimoji="1" lang="zh-CN" altLang="en-US" sz="2400" i="1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1937ACC-B76B-DE41-A86E-C50E9F8CFB9E}"/>
                  </a:ext>
                </a:extLst>
              </p:cNvPr>
              <p:cNvSpPr txBox="1"/>
              <p:nvPr/>
            </p:nvSpPr>
            <p:spPr>
              <a:xfrm>
                <a:off x="3096425" y="5389559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复旦附中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1937ACC-B76B-DE41-A86E-C50E9F8CF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25" y="5389559"/>
                <a:ext cx="1415772" cy="830997"/>
              </a:xfrm>
              <a:prstGeom prst="rect">
                <a:avLst/>
              </a:prstGeom>
              <a:blipFill>
                <a:blip r:embed="rId6"/>
                <a:stretch>
                  <a:fillRect l="-6195" t="-6061" r="-5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弧 4">
            <a:extLst>
              <a:ext uri="{FF2B5EF4-FFF2-40B4-BE49-F238E27FC236}">
                <a16:creationId xmlns:a16="http://schemas.microsoft.com/office/drawing/2014/main" id="{3ECED4DE-7267-284D-BC16-702EFD0F32BE}"/>
              </a:ext>
            </a:extLst>
          </p:cNvPr>
          <p:cNvSpPr/>
          <p:nvPr/>
        </p:nvSpPr>
        <p:spPr>
          <a:xfrm>
            <a:off x="4512197" y="3769011"/>
            <a:ext cx="3738185" cy="2077131"/>
          </a:xfrm>
          <a:prstGeom prst="arc">
            <a:avLst>
              <a:gd name="adj1" fmla="val 11272921"/>
              <a:gd name="adj2" fmla="val 21294066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弧 20">
            <a:extLst>
              <a:ext uri="{FF2B5EF4-FFF2-40B4-BE49-F238E27FC236}">
                <a16:creationId xmlns:a16="http://schemas.microsoft.com/office/drawing/2014/main" id="{76745737-554F-394D-B7EC-7C2C3334BF9E}"/>
              </a:ext>
            </a:extLst>
          </p:cNvPr>
          <p:cNvSpPr/>
          <p:nvPr/>
        </p:nvSpPr>
        <p:spPr>
          <a:xfrm rot="20888030" flipV="1">
            <a:off x="4240342" y="4696710"/>
            <a:ext cx="3738185" cy="1220375"/>
          </a:xfrm>
          <a:prstGeom prst="arc">
            <a:avLst>
              <a:gd name="adj1" fmla="val 11272921"/>
              <a:gd name="adj2" fmla="val 21343942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1F5566-00F5-2240-BDA4-C31665E3D025}"/>
                  </a:ext>
                </a:extLst>
              </p:cNvPr>
              <p:cNvSpPr txBox="1"/>
              <p:nvPr/>
            </p:nvSpPr>
            <p:spPr>
              <a:xfrm>
                <a:off x="2256066" y="3769012"/>
                <a:ext cx="30964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i="1" dirty="0"/>
                  <a:t>High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School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Affiliated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to Fudan University</a:t>
                </a:r>
              </a:p>
              <a:p>
                <a:pPr algn="ctr"/>
                <a:r>
                  <a:rPr kumimoji="1" lang="zh-CN" altLang="en-US" sz="2400" u="sng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复旦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大学</a:t>
                </a:r>
                <a:r>
                  <a:rPr kumimoji="1" lang="zh-CN" altLang="en-US" sz="2400" u="sng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附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</a:t>
                </a:r>
                <a:r>
                  <a:rPr kumimoji="1" lang="zh-CN" altLang="en-US" sz="2400" u="sng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学</a:t>
                </a:r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en-US" altLang="zh-CN" sz="2400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1F5566-00F5-2240-BDA4-C31665E3D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066" y="3769012"/>
                <a:ext cx="3096491" cy="1569660"/>
              </a:xfrm>
              <a:prstGeom prst="rect">
                <a:avLst/>
              </a:prstGeom>
              <a:blipFill>
                <a:blip r:embed="rId7"/>
                <a:stretch>
                  <a:fillRect t="-3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83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Stage 1: Candidate Generation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/>
              <p:nvPr/>
            </p:nvSpPr>
            <p:spPr>
              <a:xfrm>
                <a:off x="291114" y="1011857"/>
                <a:ext cx="1134670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After filtering out the easy negatives,</a:t>
                </a:r>
              </a:p>
              <a:p>
                <a:pPr>
                  <a:defRPr/>
                </a:pPr>
                <a:r>
                  <a:rPr lang="en-US" altLang="zh-CN" sz="2400" b="1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Heuristic rules based on Levenshtein distance for constructing hard negatives:</a:t>
                </a:r>
              </a:p>
              <a:p>
                <a:pPr>
                  <a:defRPr/>
                </a:pPr>
                <a:endParaRPr lang="en-US" altLang="zh-CN" sz="2400" b="1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(3) Character-based Levenshtein distance </a:t>
                </a:r>
              </a:p>
              <a:p>
                <a:pPr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Sample the subsequences of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whose Levenshtein distance to 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zh-CN" sz="2400" b="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increases from 1 to </a:t>
                </a:r>
                <a14:m>
                  <m:oMath xmlns:m="http://schemas.openxmlformats.org/officeDocument/2006/math">
                    <m:r>
                      <a:rPr lang="en-US" altLang="zh-CN" sz="2400" i="1" kern="10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 i="1" kern="10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−1 </m:t>
                    </m:r>
                  </m:oMath>
                </a14:m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b="1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i="1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i="1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1011857"/>
                <a:ext cx="11346705" cy="3416320"/>
              </a:xfrm>
              <a:prstGeom prst="rect">
                <a:avLst/>
              </a:prstGeom>
              <a:blipFill>
                <a:blip r:embed="rId3"/>
                <a:stretch>
                  <a:fillRect l="-895" t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1F5566-00F5-2240-BDA4-C31665E3D025}"/>
                  </a:ext>
                </a:extLst>
              </p:cNvPr>
              <p:cNvSpPr txBox="1"/>
              <p:nvPr/>
            </p:nvSpPr>
            <p:spPr>
              <a:xfrm>
                <a:off x="2351088" y="3522713"/>
                <a:ext cx="30964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i="1" dirty="0"/>
                  <a:t>High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School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Affiliated</a:t>
                </a:r>
                <a:r>
                  <a:rPr kumimoji="1" lang="zh-CN" altLang="en-US" sz="2400" i="1" dirty="0"/>
                  <a:t> </a:t>
                </a:r>
                <a:r>
                  <a:rPr kumimoji="1" lang="en-US" altLang="zh-CN" sz="2400" i="1" dirty="0"/>
                  <a:t>to Fudan University</a:t>
                </a:r>
              </a:p>
              <a:p>
                <a:pPr algn="ctr"/>
                <a:r>
                  <a:rPr kumimoji="1" lang="zh-CN" altLang="en-US" sz="24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复旦大学附属</a:t>
                </a:r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中学</a:t>
                </a:r>
                <a:endParaRPr kumimoji="1"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en-US" altLang="zh-CN" sz="2400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1F5566-00F5-2240-BDA4-C31665E3D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88" y="3522713"/>
                <a:ext cx="3096491" cy="1569660"/>
              </a:xfrm>
              <a:prstGeom prst="rect">
                <a:avLst/>
              </a:prstGeom>
              <a:blipFill>
                <a:blip r:embed="rId4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>
            <a:extLst>
              <a:ext uri="{FF2B5EF4-FFF2-40B4-BE49-F238E27FC236}">
                <a16:creationId xmlns:a16="http://schemas.microsoft.com/office/drawing/2014/main" id="{4064CA59-A196-F343-9306-066566814150}"/>
              </a:ext>
            </a:extLst>
          </p:cNvPr>
          <p:cNvSpPr/>
          <p:nvPr/>
        </p:nvSpPr>
        <p:spPr>
          <a:xfrm>
            <a:off x="5448070" y="3895949"/>
            <a:ext cx="1484350" cy="556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498609-8C12-EA4A-84E1-819B1601902C}"/>
              </a:ext>
            </a:extLst>
          </p:cNvPr>
          <p:cNvSpPr txBox="1"/>
          <p:nvPr/>
        </p:nvSpPr>
        <p:spPr>
          <a:xfrm>
            <a:off x="7204246" y="39790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复旦大学附属</a:t>
            </a:r>
            <a:endParaRPr kumimoji="1"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206AE76-467D-2A42-86CA-C9FC3924C4EE}"/>
                  </a:ext>
                </a:extLst>
              </p:cNvPr>
              <p:cNvSpPr txBox="1"/>
              <p:nvPr/>
            </p:nvSpPr>
            <p:spPr>
              <a:xfrm>
                <a:off x="478943" y="5846143"/>
                <a:ext cx="1067959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i="1" dirty="0">
                    <a:solidFill>
                      <a:schemeClr val="bg2">
                        <a:lumMod val="50000"/>
                      </a:schemeClr>
                    </a:solidFill>
                  </a:rPr>
                  <a:t>Candidates that resemble the full form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CN" sz="2400" i="1" dirty="0">
                    <a:solidFill>
                      <a:schemeClr val="bg2">
                        <a:lumMod val="50000"/>
                      </a:schemeClr>
                    </a:solidFill>
                  </a:rPr>
                  <a:t> might also be the hard negative examples: </a:t>
                </a:r>
              </a:p>
              <a:p>
                <a:r>
                  <a:rPr kumimoji="1" lang="en-US" altLang="zh-CN" sz="2400" i="1" dirty="0">
                    <a:solidFill>
                      <a:schemeClr val="bg2">
                        <a:lumMod val="50000"/>
                      </a:schemeClr>
                    </a:solidFill>
                  </a:rPr>
                  <a:t>they preserve most of the meaning of the full form.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206AE76-467D-2A42-86CA-C9FC3924C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43" y="5846143"/>
                <a:ext cx="10679590" cy="830997"/>
              </a:xfrm>
              <a:prstGeom prst="rect">
                <a:avLst/>
              </a:prstGeom>
              <a:blipFill>
                <a:blip r:embed="rId5"/>
                <a:stretch>
                  <a:fillRect l="-831" t="-4545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60BB39-18A9-DA41-BB4F-2B6BD628930E}"/>
                  </a:ext>
                </a:extLst>
              </p:cNvPr>
              <p:cNvSpPr txBox="1"/>
              <p:nvPr/>
            </p:nvSpPr>
            <p:spPr>
              <a:xfrm>
                <a:off x="3009757" y="3515209"/>
                <a:ext cx="60994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/>
                  <a:t>=2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60BB39-18A9-DA41-BB4F-2B6BD628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757" y="3515209"/>
                <a:ext cx="6099462" cy="461665"/>
              </a:xfrm>
              <a:prstGeom prst="rect">
                <a:avLst/>
              </a:prstGeom>
              <a:blipFill>
                <a:blip r:embed="rId6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984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Stage 2: Context-enhanced Evaluation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033D1-4E7B-C941-A3FB-750FFD0A3609}"/>
              </a:ext>
            </a:extLst>
          </p:cNvPr>
          <p:cNvSpPr txBox="1"/>
          <p:nvPr/>
        </p:nvSpPr>
        <p:spPr>
          <a:xfrm>
            <a:off x="291114" y="1011857"/>
            <a:ext cx="1134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Context Collection</a:t>
            </a:r>
          </a:p>
          <a:p>
            <a:pPr>
              <a:defRPr/>
            </a:pPr>
            <a:r>
              <a:rPr lang="en-US" altLang="zh-CN" sz="2400" b="1" i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-Preliminary of framework</a:t>
            </a:r>
          </a:p>
          <a:p>
            <a:pPr marL="457200" indent="-457200">
              <a:buAutoNum type="alphaLcParenR"/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Knowledge Base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CN-</a:t>
            </a:r>
            <a:r>
              <a:rPr lang="en-US" altLang="zh-CN" sz="2400" kern="100" dirty="0" err="1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DBpedia</a:t>
            </a:r>
            <a:endParaRPr lang="en-US" altLang="zh-CN" sz="2400" kern="100" dirty="0"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Online Encyclopedia: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Baidu </a:t>
            </a:r>
            <a:r>
              <a:rPr lang="en-US" altLang="zh-CN" sz="2400" kern="100" dirty="0" err="1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Baike</a:t>
            </a:r>
            <a:endParaRPr lang="en-US" altLang="zh-CN" sz="2400" kern="100" dirty="0"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Search Engine: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Google &amp;Baidu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D31225-7AB0-B243-9917-421F9429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03" y="3703469"/>
            <a:ext cx="5756563" cy="23440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CC55650-9437-C245-A5BC-67F1136383B4}"/>
              </a:ext>
            </a:extLst>
          </p:cNvPr>
          <p:cNvSpPr txBox="1"/>
          <p:nvPr/>
        </p:nvSpPr>
        <p:spPr>
          <a:xfrm>
            <a:off x="1932708" y="5825454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CN-</a:t>
            </a:r>
            <a:r>
              <a:rPr kumimoji="1" lang="en-US" altLang="zh-CN" sz="2400" b="1" dirty="0" err="1"/>
              <a:t>DBpedia</a:t>
            </a:r>
            <a:endParaRPr kumimoji="1" lang="zh-CN" altLang="en-US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9D2649-BB1E-BB4F-802F-FE11F1B2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218" y="3703470"/>
            <a:ext cx="4608648" cy="21426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76ADB3F-A7D8-4344-9453-0420916E6E97}"/>
              </a:ext>
            </a:extLst>
          </p:cNvPr>
          <p:cNvSpPr txBox="1"/>
          <p:nvPr/>
        </p:nvSpPr>
        <p:spPr>
          <a:xfrm>
            <a:off x="8534140" y="5825454"/>
            <a:ext cx="1679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Baidu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 err="1"/>
              <a:t>Baike</a:t>
            </a:r>
            <a:endParaRPr kumimoji="1" lang="zh-CN" altLang="en-US" sz="24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13F05E0-1F96-B341-9D14-8D5C0B918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78" y="1011857"/>
            <a:ext cx="5123208" cy="193899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129C001-D85E-B34A-B7BA-5C4C0C67A272}"/>
              </a:ext>
            </a:extLst>
          </p:cNvPr>
          <p:cNvSpPr txBox="1"/>
          <p:nvPr/>
        </p:nvSpPr>
        <p:spPr>
          <a:xfrm>
            <a:off x="8762742" y="2967335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Google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0510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Stage 2: Context-enhanced Evaluation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/>
              <p:nvPr/>
            </p:nvSpPr>
            <p:spPr>
              <a:xfrm>
                <a:off x="291114" y="1011857"/>
                <a:ext cx="11699995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Context Collection</a:t>
                </a:r>
              </a:p>
              <a:p>
                <a:pPr>
                  <a:defRPr/>
                </a:pPr>
                <a:r>
                  <a:rPr lang="en-US" altLang="zh-CN" sz="2400" b="1" i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-Preliminary of framework</a:t>
                </a:r>
              </a:p>
              <a:p>
                <a:pPr>
                  <a:defRPr/>
                </a:pPr>
                <a:endParaRPr lang="en-US" altLang="zh-CN" sz="2400" b="1" i="1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Conduct</a:t>
                </a:r>
                <a:r>
                  <a:rPr lang="zh-CN" altLang="en-US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post-processing</a:t>
                </a:r>
                <a:r>
                  <a:rPr lang="zh-CN" altLang="en-US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 make them appropriate for the evaluation model.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  <a:defRPr/>
                </a:pP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Remove the sentences that contain the ground truth abbreviation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2400" b="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A strategy to shorten the contexts and preserve their essential part: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Locate the senten</a:t>
                </a: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ce where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b="0" i="0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appears.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  <a:defRPr/>
                </a:pP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Keep expanding the located sentence </a:t>
                </a:r>
                <a:r>
                  <a:rPr lang="en-US" altLang="zh-CN" sz="2400" b="1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bidirectionally</a:t>
                </a: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2400" b="1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sentence by sentence</a:t>
                </a: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, until the total length of all the located sentences falls into an interval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  <a:defRPr/>
                </a:pPr>
                <a:endParaRPr lang="en-US" altLang="zh-CN" sz="240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  <a:defRPr/>
                </a:pPr>
                <a:endParaRPr lang="en-US" altLang="zh-CN" sz="240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lang="en-US" altLang="zh-CN" sz="2400" b="1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All the located sentences are preserved as context </a:t>
                </a:r>
                <a14:m>
                  <m:oMath xmlns:m="http://schemas.openxmlformats.org/officeDocument/2006/math">
                    <m:r>
                      <a:rPr lang="en-US" altLang="zh-CN" sz="2400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en-US" altLang="zh-CN" sz="2400" b="1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1011857"/>
                <a:ext cx="11699995" cy="5632311"/>
              </a:xfrm>
              <a:prstGeom prst="rect">
                <a:avLst/>
              </a:prstGeom>
              <a:blipFill>
                <a:blip r:embed="rId3"/>
                <a:stretch>
                  <a:fillRect l="-868" t="-899" r="-651" b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D95ED5-0333-4ACC-93EB-3B0403235EEE}"/>
              </a:ext>
            </a:extLst>
          </p:cNvPr>
          <p:cNvGrpSpPr/>
          <p:nvPr/>
        </p:nvGrpSpPr>
        <p:grpSpPr>
          <a:xfrm>
            <a:off x="3655902" y="1961640"/>
            <a:ext cx="4880195" cy="3424675"/>
            <a:chOff x="3655902" y="1961640"/>
            <a:chExt cx="4880195" cy="34246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51BD3CD-495D-442E-B42E-632B1C21B831}"/>
                </a:ext>
              </a:extLst>
            </p:cNvPr>
            <p:cNvGrpSpPr/>
            <p:nvPr/>
          </p:nvGrpSpPr>
          <p:grpSpPr>
            <a:xfrm>
              <a:off x="3655902" y="1961640"/>
              <a:ext cx="4880195" cy="180000"/>
              <a:chOff x="3655902" y="1952115"/>
              <a:chExt cx="4880195" cy="180000"/>
            </a:xfrm>
          </p:grpSpPr>
          <p:grpSp>
            <p:nvGrpSpPr>
              <p:cNvPr id="30" name="Google Shape;863;p65">
                <a:extLst>
                  <a:ext uri="{FF2B5EF4-FFF2-40B4-BE49-F238E27FC236}">
                    <a16:creationId xmlns:a16="http://schemas.microsoft.com/office/drawing/2014/main" id="{0C5BD5F4-47B1-43D4-B631-6CC25BF0AE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4" name="Google Shape;864;p65">
                  <a:extLst>
                    <a:ext uri="{FF2B5EF4-FFF2-40B4-BE49-F238E27FC236}">
                      <a16:creationId xmlns:a16="http://schemas.microsoft.com/office/drawing/2014/main" id="{83DA97AF-7353-4BFC-B78A-A2DD0D10E045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" name="Google Shape;865;p65">
                  <a:extLst>
                    <a:ext uri="{FF2B5EF4-FFF2-40B4-BE49-F238E27FC236}">
                      <a16:creationId xmlns:a16="http://schemas.microsoft.com/office/drawing/2014/main" id="{7408218B-B1F3-4A04-ACCF-F4EEE5EFFCB4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1" name="Google Shape;863;p65">
                <a:extLst>
                  <a:ext uri="{FF2B5EF4-FFF2-40B4-BE49-F238E27FC236}">
                    <a16:creationId xmlns:a16="http://schemas.microsoft.com/office/drawing/2014/main" id="{3A398AE0-A1C6-4B72-9661-85E4992C34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</p:grpSpPr>
            <p:sp>
              <p:nvSpPr>
                <p:cNvPr id="32" name="Google Shape;864;p65">
                  <a:extLst>
                    <a:ext uri="{FF2B5EF4-FFF2-40B4-BE49-F238E27FC236}">
                      <a16:creationId xmlns:a16="http://schemas.microsoft.com/office/drawing/2014/main" id="{8BFFC187-05B0-4B83-A608-FE048CD4E5D3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3" name="Google Shape;865;p65">
                  <a:extLst>
                    <a:ext uri="{FF2B5EF4-FFF2-40B4-BE49-F238E27FC236}">
                      <a16:creationId xmlns:a16="http://schemas.microsoft.com/office/drawing/2014/main" id="{33F554B8-DDF4-415D-8ED7-D7F027771C88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A06545-1BDB-4BEB-8B0D-C48FF5102746}"/>
                </a:ext>
              </a:extLst>
            </p:cNvPr>
            <p:cNvGrpSpPr/>
            <p:nvPr/>
          </p:nvGrpSpPr>
          <p:grpSpPr>
            <a:xfrm>
              <a:off x="3655902" y="4833261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42" name="Google Shape;863;p65">
                <a:extLst>
                  <a:ext uri="{FF2B5EF4-FFF2-40B4-BE49-F238E27FC236}">
                    <a16:creationId xmlns:a16="http://schemas.microsoft.com/office/drawing/2014/main" id="{062038D8-6C58-4DD7-BFA5-7BC85A3B5B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7" name="Google Shape;864;p65">
                  <a:extLst>
                    <a:ext uri="{FF2B5EF4-FFF2-40B4-BE49-F238E27FC236}">
                      <a16:creationId xmlns:a16="http://schemas.microsoft.com/office/drawing/2014/main" id="{43B58AC1-D484-4BBA-BCB0-8DEFFFF871F6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8" name="Google Shape;865;p65">
                  <a:extLst>
                    <a:ext uri="{FF2B5EF4-FFF2-40B4-BE49-F238E27FC236}">
                      <a16:creationId xmlns:a16="http://schemas.microsoft.com/office/drawing/2014/main" id="{11EA5E8A-0E15-4F82-BB30-9D673D09D21C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" name="Google Shape;863;p65">
                <a:extLst>
                  <a:ext uri="{FF2B5EF4-FFF2-40B4-BE49-F238E27FC236}">
                    <a16:creationId xmlns:a16="http://schemas.microsoft.com/office/drawing/2014/main" id="{6172B4EA-E82D-46A9-A590-261E717E38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45" name="Google Shape;864;p65">
                  <a:extLst>
                    <a:ext uri="{FF2B5EF4-FFF2-40B4-BE49-F238E27FC236}">
                      <a16:creationId xmlns:a16="http://schemas.microsoft.com/office/drawing/2014/main" id="{51BBC8D3-38F6-4CA6-9F93-43839EEB9EE9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6" name="Google Shape;865;p65">
                  <a:extLst>
                    <a:ext uri="{FF2B5EF4-FFF2-40B4-BE49-F238E27FC236}">
                      <a16:creationId xmlns:a16="http://schemas.microsoft.com/office/drawing/2014/main" id="{CD08B401-F2A2-4D37-A950-6771F9180D4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345251A9-4A12-4AA4-9F42-EB72D7171FF0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Conclusions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211E3EF-3CD2-4885-B8D6-19889D0555A5}"/>
                </a:ext>
              </a:extLst>
            </p:cNvPr>
            <p:cNvGrpSpPr/>
            <p:nvPr/>
          </p:nvGrpSpPr>
          <p:grpSpPr>
            <a:xfrm>
              <a:off x="3655902" y="2794496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0" name="Google Shape;863;p65">
                <a:extLst>
                  <a:ext uri="{FF2B5EF4-FFF2-40B4-BE49-F238E27FC236}">
                    <a16:creationId xmlns:a16="http://schemas.microsoft.com/office/drawing/2014/main" id="{B6D0FC00-85BE-44AC-8473-9F2B9ACFEF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5" name="Google Shape;864;p65">
                  <a:extLst>
                    <a:ext uri="{FF2B5EF4-FFF2-40B4-BE49-F238E27FC236}">
                      <a16:creationId xmlns:a16="http://schemas.microsoft.com/office/drawing/2014/main" id="{AA8FF36E-A1BD-41F1-837F-22C50C4BEC8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Google Shape;865;p65">
                  <a:extLst>
                    <a:ext uri="{FF2B5EF4-FFF2-40B4-BE49-F238E27FC236}">
                      <a16:creationId xmlns:a16="http://schemas.microsoft.com/office/drawing/2014/main" id="{EF98A894-6D76-41AD-8D1F-9ABA94AFB497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Google Shape;863;p65">
                <a:extLst>
                  <a:ext uri="{FF2B5EF4-FFF2-40B4-BE49-F238E27FC236}">
                    <a16:creationId xmlns:a16="http://schemas.microsoft.com/office/drawing/2014/main" id="{4C3FD5DC-5813-4680-A5F1-8D6D7D735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53" name="Google Shape;864;p65">
                  <a:extLst>
                    <a:ext uri="{FF2B5EF4-FFF2-40B4-BE49-F238E27FC236}">
                      <a16:creationId xmlns:a16="http://schemas.microsoft.com/office/drawing/2014/main" id="{BE71189A-468A-4E72-9F2E-330BFCDC74F1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Google Shape;865;p65">
                  <a:extLst>
                    <a:ext uri="{FF2B5EF4-FFF2-40B4-BE49-F238E27FC236}">
                      <a16:creationId xmlns:a16="http://schemas.microsoft.com/office/drawing/2014/main" id="{C683ABD6-4A24-417F-9EDE-F9E8CFB654FA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5324993-EAE2-41D6-A54A-F94F77D8A172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Methodology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F34D6B-3A32-4D5C-99B2-1F5EFA906A79}"/>
                </a:ext>
              </a:extLst>
            </p:cNvPr>
            <p:cNvGrpSpPr/>
            <p:nvPr/>
          </p:nvGrpSpPr>
          <p:grpSpPr>
            <a:xfrm>
              <a:off x="3655902" y="3813879"/>
              <a:ext cx="4880195" cy="553054"/>
              <a:chOff x="3655902" y="1765588"/>
              <a:chExt cx="4880195" cy="553054"/>
            </a:xfrm>
            <a:solidFill>
              <a:schemeClr val="bg1">
                <a:lumMod val="65000"/>
                <a:alpha val="50000"/>
              </a:schemeClr>
            </a:solidFill>
          </p:grpSpPr>
          <p:grpSp>
            <p:nvGrpSpPr>
              <p:cNvPr id="58" name="Google Shape;863;p65">
                <a:extLst>
                  <a:ext uri="{FF2B5EF4-FFF2-40B4-BE49-F238E27FC236}">
                    <a16:creationId xmlns:a16="http://schemas.microsoft.com/office/drawing/2014/main" id="{61841E0E-60DA-4EB5-9C41-32A1E09835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55902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3" name="Google Shape;864;p65">
                  <a:extLst>
                    <a:ext uri="{FF2B5EF4-FFF2-40B4-BE49-F238E27FC236}">
                      <a16:creationId xmlns:a16="http://schemas.microsoft.com/office/drawing/2014/main" id="{D5B9272C-9D24-4DA4-8BCE-B332C738D1FD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Google Shape;865;p65">
                  <a:extLst>
                    <a:ext uri="{FF2B5EF4-FFF2-40B4-BE49-F238E27FC236}">
                      <a16:creationId xmlns:a16="http://schemas.microsoft.com/office/drawing/2014/main" id="{3DB3FDF9-4405-4766-AD27-0F6EE2B87B6B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oogle Shape;863;p65">
                <a:extLst>
                  <a:ext uri="{FF2B5EF4-FFF2-40B4-BE49-F238E27FC236}">
                    <a16:creationId xmlns:a16="http://schemas.microsoft.com/office/drawing/2014/main" id="{3D838D48-EDEC-49C0-BA55-F914B935B7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8345950" y="1952115"/>
                <a:ext cx="190147" cy="180000"/>
                <a:chOff x="4660325" y="1866850"/>
                <a:chExt cx="68350" cy="58100"/>
              </a:xfrm>
              <a:grpFill/>
            </p:grpSpPr>
            <p:sp>
              <p:nvSpPr>
                <p:cNvPr id="61" name="Google Shape;864;p65">
                  <a:extLst>
                    <a:ext uri="{FF2B5EF4-FFF2-40B4-BE49-F238E27FC236}">
                      <a16:creationId xmlns:a16="http://schemas.microsoft.com/office/drawing/2014/main" id="{DD7C8A5F-4AC8-437D-A12D-0933D958743F}"/>
                    </a:ext>
                  </a:extLst>
                </p:cNvPr>
                <p:cNvSpPr/>
                <p:nvPr/>
              </p:nvSpPr>
              <p:spPr>
                <a:xfrm>
                  <a:off x="466032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15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Google Shape;865;p65">
                  <a:extLst>
                    <a:ext uri="{FF2B5EF4-FFF2-40B4-BE49-F238E27FC236}">
                      <a16:creationId xmlns:a16="http://schemas.microsoft.com/office/drawing/2014/main" id="{E7ADB537-63DE-4FF4-878E-1203F66AB580}"/>
                    </a:ext>
                  </a:extLst>
                </p:cNvPr>
                <p:cNvSpPr/>
                <p:nvPr/>
              </p:nvSpPr>
              <p:spPr>
                <a:xfrm>
                  <a:off x="4690975" y="1866850"/>
                  <a:ext cx="377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F2AD1DFC-345F-4BED-A41D-A1F79E77A008}"/>
                  </a:ext>
                </a:extLst>
              </p:cNvPr>
              <p:cNvSpPr/>
              <p:nvPr/>
            </p:nvSpPr>
            <p:spPr>
              <a:xfrm>
                <a:off x="4029582" y="1765588"/>
                <a:ext cx="4132835" cy="553054"/>
              </a:xfrm>
              <a:prstGeom prst="roundRect">
                <a:avLst>
                  <a:gd name="adj" fmla="val 17699"/>
                </a:avLst>
              </a:pr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Experiments</a:t>
                </a:r>
                <a:endPara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50878-1F4F-4910-8C7E-8D29F613C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7" name="矩形: 圆角 51">
            <a:extLst>
              <a:ext uri="{FF2B5EF4-FFF2-40B4-BE49-F238E27FC236}">
                <a16:creationId xmlns:a16="http://schemas.microsoft.com/office/drawing/2014/main" id="{7D55556E-873A-C745-B774-B266A4552148}"/>
              </a:ext>
            </a:extLst>
          </p:cNvPr>
          <p:cNvSpPr/>
          <p:nvPr/>
        </p:nvSpPr>
        <p:spPr>
          <a:xfrm>
            <a:off x="4029581" y="1775113"/>
            <a:ext cx="4132835" cy="553054"/>
          </a:xfrm>
          <a:prstGeom prst="roundRect">
            <a:avLst>
              <a:gd name="adj" fmla="val 17699"/>
            </a:avLst>
          </a:prstGeom>
          <a:solidFill>
            <a:schemeClr val="bg1">
              <a:lumMod val="65000"/>
              <a:alpha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Motivation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201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Stage 2: Context-enhanced Evaluation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/>
              <p:nvPr/>
            </p:nvSpPr>
            <p:spPr>
              <a:xfrm>
                <a:off x="291114" y="1011857"/>
                <a:ext cx="11699995" cy="5691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Evaluation Model</a:t>
                </a:r>
              </a:p>
              <a:p>
                <a:pPr>
                  <a:defRPr/>
                </a:pPr>
                <a:endParaRPr lang="en-US" altLang="zh-CN" sz="2400" b="1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Fill 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</m:oMath>
                </a14:m>
                <a:r>
                  <a:rPr lang="en-US" altLang="zh-CN" sz="2400" kern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into a </a:t>
                </a:r>
                <a:r>
                  <a:rPr lang="en-US" altLang="zh-CN" sz="2400" kern="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template</a:t>
                </a:r>
                <a:r>
                  <a:rPr lang="en-US" altLang="zh-CN" sz="2400" kern="0" dirty="0">
                    <a:cs typeface="Calibri" panose="020F0502020204030204" pitchFamily="34" charset="0"/>
                  </a:rPr>
                  <a:t> “ (</a:t>
                </a:r>
                <a:r>
                  <a:rPr lang="zh-CN" altLang="en-US" sz="2400" kern="0" dirty="0">
                    <a:cs typeface="Calibri" panose="020F0502020204030204" pitchFamily="34" charset="0"/>
                  </a:rPr>
                  <a:t>简称</a:t>
                </a:r>
                <a:r>
                  <a:rPr lang="en-US" altLang="zh-CN" sz="2400" kern="0" dirty="0">
                    <a:cs typeface="Calibri" panose="020F0502020204030204" pitchFamily="34" charset="0"/>
                  </a:rPr>
                  <a:t>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”)” i.e. “(abbreviated to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“</m:t>
                    </m:r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  <m:r>
                      <a:rPr lang="en-US" altLang="zh-CN" sz="2400" b="1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”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) ” and put it after 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in</a:t>
                </a:r>
                <a14:m>
                  <m:oMath xmlns:m="http://schemas.openxmlformats.org/officeDocument/2006/math">
                    <m:r>
                      <a:rPr lang="en-US" altLang="zh-CN" sz="24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lang="en-US" altLang="zh-CN" sz="2400" i="1" kern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endParaRPr lang="en-US" altLang="zh-CN" sz="2400" i="1" kern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𝔃</m:t>
                        </m:r>
                      </m:e>
                    </m:acc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400" kern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altLang="zh-CN" sz="2400" i="1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defRPr/>
                </a:pPr>
                <a:endParaRPr lang="en-US" altLang="zh-CN" sz="2400" i="1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zh-CN" altLang="en-US" sz="2400" b="0" kern="0" dirty="0">
                    <a:solidFill>
                      <a:schemeClr val="bg2">
                        <a:lumMod val="50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-US" altLang="zh-CN" sz="2400" i="1" kern="0" dirty="0">
                    <a:solidFill>
                      <a:schemeClr val="bg2">
                        <a:lumMod val="50000"/>
                      </a:schemeClr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context-enriched candidates</a:t>
                </a:r>
              </a:p>
              <a:p>
                <a:pPr algn="ctr">
                  <a:defRPr/>
                </a:pPr>
                <a:endParaRPr lang="en-US" altLang="zh-CN" sz="2400" i="1" kern="0" dirty="0"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𝑪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𝑪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400" kern="0" dirty="0"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…,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𝑪</m:t>
                            </m:r>
                          </m:e>
                        </m:acc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altLang="zh-CN" sz="2400" i="1" kern="0" dirty="0"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>
                  <a:defRPr/>
                </a:pPr>
                <a:endParaRPr lang="en-US" altLang="zh-CN" sz="240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endParaRPr lang="en-US" altLang="zh-CN" sz="240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is always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in training:</a:t>
                </a:r>
              </a:p>
              <a:p>
                <a:pPr lvl="1">
                  <a:defRPr/>
                </a:pPr>
                <a:r>
                  <a:rPr lang="en-US" altLang="zh-CN" sz="2400" kern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The context-enriched version of</a:t>
                </a:r>
                <a:r>
                  <a:rPr lang="zh-CN" altLang="en-US" sz="2400" kern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as </a:t>
                </a:r>
                <a:r>
                  <a:rPr lang="en-US" altLang="zh-CN" sz="2400" kern="100" dirty="0">
                    <a:solidFill>
                      <a:srgbClr val="00B05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positive</a:t>
                </a: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4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altLang="zh-CN" sz="240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 rest of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context-enriched candidates as </a:t>
                </a:r>
                <a:r>
                  <a:rPr lang="en-US" altLang="zh-CN" sz="2400" kern="100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negatives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1011857"/>
                <a:ext cx="11699995" cy="5691686"/>
              </a:xfrm>
              <a:prstGeom prst="rect">
                <a:avLst/>
              </a:prstGeom>
              <a:blipFill>
                <a:blip r:embed="rId3"/>
                <a:stretch>
                  <a:fillRect l="-868" t="-891" b="-1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箭头 1">
            <a:extLst>
              <a:ext uri="{FF2B5EF4-FFF2-40B4-BE49-F238E27FC236}">
                <a16:creationId xmlns:a16="http://schemas.microsoft.com/office/drawing/2014/main" id="{FB0B2FD4-63CB-6641-BECC-0713786A5734}"/>
              </a:ext>
            </a:extLst>
          </p:cNvPr>
          <p:cNvSpPr/>
          <p:nvPr/>
        </p:nvSpPr>
        <p:spPr>
          <a:xfrm rot="5400000">
            <a:off x="-41396" y="3735534"/>
            <a:ext cx="1049482" cy="21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2BCC1-1124-9A48-90F9-136E0AA60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14" y="2377210"/>
            <a:ext cx="6690271" cy="327544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D6826B3-F032-5C4D-8009-F2B5F76827CF}"/>
              </a:ext>
            </a:extLst>
          </p:cNvPr>
          <p:cNvSpPr/>
          <p:nvPr/>
        </p:nvSpPr>
        <p:spPr>
          <a:xfrm>
            <a:off x="7252855" y="2576946"/>
            <a:ext cx="935182" cy="540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719857C-2DB0-C84D-B29E-F7E4E5FEC2E1}"/>
              </a:ext>
            </a:extLst>
          </p:cNvPr>
          <p:cNvCxnSpPr>
            <a:endCxn id="6" idx="0"/>
          </p:cNvCxnSpPr>
          <p:nvPr/>
        </p:nvCxnSpPr>
        <p:spPr>
          <a:xfrm>
            <a:off x="3595255" y="2140527"/>
            <a:ext cx="4125191" cy="4364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5D95AD3-9824-DE43-B4EB-AB35AF39467C}"/>
              </a:ext>
            </a:extLst>
          </p:cNvPr>
          <p:cNvCxnSpPr>
            <a:cxnSpLocks/>
          </p:cNvCxnSpPr>
          <p:nvPr/>
        </p:nvCxnSpPr>
        <p:spPr>
          <a:xfrm flipV="1">
            <a:off x="5860473" y="3245708"/>
            <a:ext cx="199015" cy="2643630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A4DC94F-BBC2-1A40-AA01-49AF2461CBF5}"/>
              </a:ext>
            </a:extLst>
          </p:cNvPr>
          <p:cNvCxnSpPr>
            <a:cxnSpLocks/>
          </p:cNvCxnSpPr>
          <p:nvPr/>
        </p:nvCxnSpPr>
        <p:spPr>
          <a:xfrm flipV="1">
            <a:off x="7520285" y="4163439"/>
            <a:ext cx="199015" cy="21400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6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Stage 2: Context-enhanced Evaluation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/>
              <p:nvPr/>
            </p:nvSpPr>
            <p:spPr>
              <a:xfrm>
                <a:off x="291114" y="1011857"/>
                <a:ext cx="11699995" cy="2380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Evaluation Model</a:t>
                </a:r>
              </a:p>
              <a:p>
                <a:pPr>
                  <a:defRPr/>
                </a:pPr>
                <a:endParaRPr lang="en-US" altLang="zh-CN" sz="2400" b="1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Chinese pre-trained Transformer Encoder: </a:t>
                </a:r>
                <a:r>
                  <a:rPr lang="en-US" altLang="zh-CN" sz="2400" kern="100" dirty="0" err="1">
                    <a:ea typeface="Cambria Math" panose="02040503050406030204" pitchFamily="18" charset="0"/>
                    <a:cs typeface="Times New Roman" panose="02020603050405020304" pitchFamily="18" charset="0"/>
                  </a:rPr>
                  <a:t>MacBERT</a:t>
                </a:r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𝒞</m:t>
                      </m:r>
                      <m:r>
                        <a:rPr lang="en-US" altLang="zh-CN" sz="24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𝑀𝑎𝑐𝐵𝐸𝑅𝑇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CN" sz="24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𝐶𝐿𝑆</m:t>
                          </m:r>
                          <m:r>
                            <a:rPr lang="en-US" altLang="zh-CN" sz="24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𝒞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𝑀𝑎𝑐𝐵𝐸𝑅𝑇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𝐶𝐿𝑆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i="1" kern="10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CN" sz="2400" i="1" kern="100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i="1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</m:acc>
                    <m:r>
                      <a:rPr lang="en-US" altLang="zh-CN" sz="2400" b="0" i="0" kern="10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kern="100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2400" b="0" i="1" kern="100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b="0" i="1" kern="100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kern="100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b="1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1011857"/>
                <a:ext cx="11699995" cy="2380780"/>
              </a:xfrm>
              <a:prstGeom prst="rect">
                <a:avLst/>
              </a:prstGeom>
              <a:blipFill>
                <a:blip r:embed="rId3"/>
                <a:stretch>
                  <a:fillRect l="-868" t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AF2BA5E-EF6E-5748-A24F-25A2CAB64B28}"/>
              </a:ext>
            </a:extLst>
          </p:cNvPr>
          <p:cNvSpPr txBox="1"/>
          <p:nvPr/>
        </p:nvSpPr>
        <p:spPr>
          <a:xfrm>
            <a:off x="200891" y="3392637"/>
            <a:ext cx="233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Contrastive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Loss:</a:t>
            </a:r>
            <a:endParaRPr kumimoji="1" lang="zh-CN" altLang="en-US" sz="24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7C37F8A-9D16-B14B-912E-5796F512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1" y="3854302"/>
            <a:ext cx="3467100" cy="11049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8A782D-5E6C-9C43-8B92-ACA1076429DF}"/>
              </a:ext>
            </a:extLst>
          </p:cNvPr>
          <p:cNvSpPr txBox="1"/>
          <p:nvPr/>
        </p:nvSpPr>
        <p:spPr>
          <a:xfrm>
            <a:off x="2782111" y="605060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66DED6A-8ABC-514E-8FCA-93B256AA76BC}"/>
                  </a:ext>
                </a:extLst>
              </p:cNvPr>
              <p:cNvSpPr txBox="1"/>
              <p:nvPr/>
            </p:nvSpPr>
            <p:spPr>
              <a:xfrm>
                <a:off x="271659" y="5134298"/>
                <a:ext cx="556415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" altLang="zh-CN" sz="2400" b="1" dirty="0"/>
                  <a:t>Prediction:</a:t>
                </a:r>
              </a:p>
              <a:p>
                <a:r>
                  <a:rPr kumimoji="1" lang="en" altLang="zh-CN" sz="2400" dirty="0"/>
                  <a:t>Top-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" altLang="zh-CN" sz="2400" dirty="0"/>
                  <a:t> candidates can be selected as results</a:t>
                </a:r>
              </a:p>
              <a:p>
                <a:r>
                  <a:rPr kumimoji="1" lang="en" altLang="zh-CN" sz="2400" dirty="0"/>
                  <a:t>     based on their scores.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66DED6A-8ABC-514E-8FCA-93B256AA7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59" y="5134298"/>
                <a:ext cx="5564152" cy="1200329"/>
              </a:xfrm>
              <a:prstGeom prst="rect">
                <a:avLst/>
              </a:prstGeom>
              <a:blipFill>
                <a:blip r:embed="rId5"/>
                <a:stretch>
                  <a:fillRect l="-1822" t="-4211" r="-683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10D6FEF5-B39D-F54A-B23D-D4C062F8E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579" y="5620921"/>
            <a:ext cx="5130800" cy="6731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5747EF1-A518-CE4A-ACCE-E9C8AC0A3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0615" y="2202247"/>
            <a:ext cx="6690271" cy="32754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F195DEB-CE11-854C-B4A3-AFC44A16EE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21" y="5930678"/>
            <a:ext cx="355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6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033D1-4E7B-C941-A3FB-750FFD0A3609}"/>
              </a:ext>
            </a:extLst>
          </p:cNvPr>
          <p:cNvSpPr txBox="1"/>
          <p:nvPr/>
        </p:nvSpPr>
        <p:spPr>
          <a:xfrm>
            <a:off x="252204" y="1207921"/>
            <a:ext cx="62458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Performance</a:t>
            </a:r>
          </a:p>
          <a:p>
            <a:pPr>
              <a:defRPr/>
            </a:pPr>
            <a:endParaRPr lang="en-US" altLang="zh-CN" sz="2400" b="1" kern="100" dirty="0"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5.6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3.5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points improvement on Hit@1 and Hit@3 over previous best results respectively.</a:t>
            </a:r>
          </a:p>
          <a:p>
            <a:pPr marL="457200" indent="-457200">
              <a:buFont typeface="+mj-lt"/>
              <a:buAutoNum type="alphaLcParenR"/>
              <a:defRPr/>
            </a:pPr>
            <a:endParaRPr lang="en-US" altLang="zh-CN" sz="2400" kern="100" dirty="0"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Pre-training CPT-base on Mention2Entity data is effective.</a:t>
            </a:r>
          </a:p>
          <a:p>
            <a:pPr marL="457200" indent="-457200">
              <a:buFont typeface="+mj-lt"/>
              <a:buAutoNum type="alphaLcParenR"/>
              <a:defRPr/>
            </a:pPr>
            <a:endParaRPr lang="en-US" altLang="zh-CN" sz="2400" kern="100" dirty="0"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With the context-enhanced evaluation</a:t>
            </a:r>
            <a:r>
              <a:rPr lang="zh-CN" altLang="en-US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stage, the performance improves significantly demonstrating the effectiveness of the evaluation stage.</a:t>
            </a:r>
          </a:p>
          <a:p>
            <a:pPr>
              <a:defRPr/>
            </a:pPr>
            <a:endParaRPr lang="en-US" altLang="zh-CN" sz="2400" b="1" kern="100" dirty="0"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6249A3-C972-BC4F-B69C-AA468D96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243" y="2003898"/>
            <a:ext cx="5197553" cy="34435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BC0E610-9F3A-654B-8286-EB450DC3CFCC}"/>
              </a:ext>
            </a:extLst>
          </p:cNvPr>
          <p:cNvSpPr txBox="1"/>
          <p:nvPr/>
        </p:nvSpPr>
        <p:spPr>
          <a:xfrm>
            <a:off x="6742243" y="5447490"/>
            <a:ext cx="500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(+M2E) means pre-training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on Mention2Entity Data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8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/>
              <p:nvPr/>
            </p:nvSpPr>
            <p:spPr>
              <a:xfrm>
                <a:off x="252204" y="1207921"/>
                <a:ext cx="624587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Impact</a:t>
                </a:r>
                <a:r>
                  <a:rPr lang="zh-CN" altLang="en-US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Candidate</a:t>
                </a:r>
                <a:r>
                  <a:rPr lang="zh-CN" altLang="en-US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Number</a:t>
                </a:r>
                <a:endParaRPr lang="en-US" altLang="zh-CN" sz="2400" b="1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zh-CN" altLang="en-US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reaches 8, the performance of the</a:t>
                </a:r>
              </a:p>
              <a:p>
                <a:pPr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generation model approaches </a:t>
                </a:r>
                <a:r>
                  <a:rPr lang="en-US" altLang="zh-CN" sz="2400" kern="100" dirty="0">
                    <a:solidFill>
                      <a:srgbClr val="FF0000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closely enough </a:t>
                </a: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 its upper bound.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04" y="1207921"/>
                <a:ext cx="6245873" cy="1569660"/>
              </a:xfrm>
              <a:prstGeom prst="rect">
                <a:avLst/>
              </a:prstGeom>
              <a:blipFill>
                <a:blip r:embed="rId3"/>
                <a:stretch>
                  <a:fillRect l="-1420" t="-3226" r="-609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BDEBD0D-CAAD-6545-A106-4A4BF2BA75CA}"/>
                  </a:ext>
                </a:extLst>
              </p:cNvPr>
              <p:cNvSpPr txBox="1"/>
              <p:nvPr/>
            </p:nvSpPr>
            <p:spPr>
              <a:xfrm>
                <a:off x="232749" y="2777581"/>
                <a:ext cx="6926809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(1) The performance improves as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zh-CN" altLang="en-US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increases, with the time and space </a:t>
                </a:r>
                <a:r>
                  <a:rPr lang="en-US" altLang="zh-CN" sz="2400" kern="100" dirty="0">
                    <a:solidFill>
                      <a:srgbClr val="FF0000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overhead</a:t>
                </a: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increasing dramatically</a:t>
                </a: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(2) Setting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16 seems to achieve the best performance.</a:t>
                </a:r>
                <a:r>
                  <a:rPr lang="zh-CN" altLang="en-US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However:</a:t>
                </a:r>
              </a:p>
              <a:p>
                <a:pPr>
                  <a:defRPr/>
                </a:pPr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kern="100" dirty="0">
                  <a:effectLst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BDEBD0D-CAAD-6545-A106-4A4BF2BA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49" y="2777581"/>
                <a:ext cx="6926809" cy="3139321"/>
              </a:xfrm>
              <a:prstGeom prst="rect">
                <a:avLst/>
              </a:prstGeom>
              <a:blipFill>
                <a:blip r:embed="rId4"/>
                <a:stretch>
                  <a:fillRect l="-1465" t="-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CB19B7E-4982-1F4C-80E5-C7F7179BD418}"/>
              </a:ext>
            </a:extLst>
          </p:cNvPr>
          <p:cNvSpPr txBox="1"/>
          <p:nvPr/>
        </p:nvSpPr>
        <p:spPr>
          <a:xfrm>
            <a:off x="252203" y="4726749"/>
            <a:ext cx="72186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Performance gain by increasing K</a:t>
            </a:r>
            <a:r>
              <a:rPr lang="zh-CN" altLang="en-US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becomes marginal </a:t>
            </a: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the time and space overhead is significant</a:t>
            </a: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out-of-memory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problem occurs in the following experiments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3A9660-96B2-3B4D-A7FC-7F98F0890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547" y="1207921"/>
            <a:ext cx="4229794" cy="25793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5D8C65-38FF-DC41-B15F-4D40F8193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822" y="4472305"/>
            <a:ext cx="4229794" cy="1177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FB1C8C-8159-3E45-AF1A-EB14CC3ED69E}"/>
                  </a:ext>
                </a:extLst>
              </p:cNvPr>
              <p:cNvSpPr txBox="1"/>
              <p:nvPr/>
            </p:nvSpPr>
            <p:spPr>
              <a:xfrm>
                <a:off x="8501974" y="5640652"/>
                <a:ext cx="3218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 denote the candidate number</a:t>
                </a:r>
                <a:endParaRPr kumimoji="1" lang="zh-CN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FB1C8C-8159-3E45-AF1A-EB14CC3ED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5640652"/>
                <a:ext cx="3218702" cy="369332"/>
              </a:xfrm>
              <a:prstGeom prst="rect">
                <a:avLst/>
              </a:prstGeom>
              <a:blipFill>
                <a:blip r:embed="rId7"/>
                <a:stretch>
                  <a:fillRect t="-6667" r="-392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62346DCD-B544-6540-A487-9EB1E078F27D}"/>
              </a:ext>
            </a:extLst>
          </p:cNvPr>
          <p:cNvSpPr/>
          <p:nvPr/>
        </p:nvSpPr>
        <p:spPr>
          <a:xfrm>
            <a:off x="7787822" y="4472304"/>
            <a:ext cx="714152" cy="1263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14DDD36-F545-1A4A-9BDE-60A130B01E3F}"/>
              </a:ext>
            </a:extLst>
          </p:cNvPr>
          <p:cNvCxnSpPr>
            <a:cxnSpLocks/>
          </p:cNvCxnSpPr>
          <p:nvPr/>
        </p:nvCxnSpPr>
        <p:spPr>
          <a:xfrm flipV="1">
            <a:off x="6322979" y="1774543"/>
            <a:ext cx="2768682" cy="356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D859A81-8774-0E45-9BD6-C59F5439221D}"/>
              </a:ext>
            </a:extLst>
          </p:cNvPr>
          <p:cNvCxnSpPr>
            <a:cxnSpLocks/>
          </p:cNvCxnSpPr>
          <p:nvPr/>
        </p:nvCxnSpPr>
        <p:spPr>
          <a:xfrm>
            <a:off x="6322979" y="2131251"/>
            <a:ext cx="1464843" cy="23023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C848224-DC85-BB41-85B8-F6A23CE7EC04}"/>
                  </a:ext>
                </a:extLst>
              </p:cNvPr>
              <p:cNvSpPr txBox="1"/>
              <p:nvPr/>
            </p:nvSpPr>
            <p:spPr>
              <a:xfrm>
                <a:off x="291114" y="6294694"/>
                <a:ext cx="36537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In this framework set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kumimoji="1" lang="en-US" altLang="zh-CN" sz="2400" dirty="0"/>
                  <a:t>=12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C848224-DC85-BB41-85B8-F6A23CE7E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4" y="6294694"/>
                <a:ext cx="3653757" cy="461665"/>
              </a:xfrm>
              <a:prstGeom prst="rect">
                <a:avLst/>
              </a:prstGeom>
              <a:blipFill>
                <a:blip r:embed="rId8"/>
                <a:stretch>
                  <a:fillRect l="-2778" t="-8108" r="-1736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94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/>
              <p:nvPr/>
            </p:nvSpPr>
            <p:spPr>
              <a:xfrm>
                <a:off x="252204" y="1207921"/>
                <a:ext cx="624587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Impact</a:t>
                </a:r>
                <a:r>
                  <a:rPr lang="zh-CN" altLang="en-US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Context</a:t>
                </a:r>
                <a:r>
                  <a:rPr lang="zh-CN" altLang="en-US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Selection</a:t>
                </a:r>
              </a:p>
              <a:p>
                <a:pPr>
                  <a:defRPr/>
                </a:pPr>
                <a:endParaRPr lang="en-US" altLang="zh-CN" sz="2400" b="1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b="1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Context length </a:t>
                </a: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is a key factor:</a:t>
                </a:r>
              </a:p>
              <a:p>
                <a:pPr>
                  <a:defRPr/>
                </a:pP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Truncate the contexts by a maximum length 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endParaRPr lang="en-US" altLang="zh-CN" sz="2400" b="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sz="2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=50,100,150)</a:t>
                </a:r>
                <a:endParaRPr lang="en-US" altLang="zh-CN" sz="2400" b="0" kern="1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D033D1-4E7B-C941-A3FB-750FFD0A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04" y="1207921"/>
                <a:ext cx="6245873" cy="1938992"/>
              </a:xfrm>
              <a:prstGeom prst="rect">
                <a:avLst/>
              </a:prstGeom>
              <a:blipFill>
                <a:blip r:embed="rId3"/>
                <a:stretch>
                  <a:fillRect l="-1420" t="-2614" b="-6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28A3050-62EC-A84E-80F0-49B1BD14C1F9}"/>
              </a:ext>
            </a:extLst>
          </p:cNvPr>
          <p:cNvSpPr txBox="1"/>
          <p:nvPr/>
        </p:nvSpPr>
        <p:spPr>
          <a:xfrm>
            <a:off x="252204" y="3536950"/>
            <a:ext cx="74131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zh-CN" altLang="en-US" sz="2400" dirty="0"/>
              <a:t>Proves that contexts that are highly relevant to the full form contribute most to performance improvement.</a:t>
            </a:r>
            <a:endParaRPr lang="en-US" altLang="zh-CN" sz="2400" dirty="0"/>
          </a:p>
          <a:p>
            <a:pPr marL="457200" indent="-457200">
              <a:buAutoNum type="arabicParenBoth"/>
            </a:pPr>
            <a:endParaRPr lang="zh-CN" altLang="en-US" sz="2400" dirty="0"/>
          </a:p>
          <a:p>
            <a:r>
              <a:rPr lang="zh-CN" altLang="en-US" sz="2400" dirty="0"/>
              <a:t>(2)  Hit@3 remains relatively </a:t>
            </a:r>
            <a:r>
              <a:rPr lang="zh-CN" altLang="en-US" sz="2400" dirty="0">
                <a:solidFill>
                  <a:srgbClr val="FF0000"/>
                </a:solidFill>
              </a:rPr>
              <a:t>stable</a:t>
            </a:r>
            <a:r>
              <a:rPr lang="zh-CN" altLang="en-US" sz="2400" dirty="0"/>
              <a:t>. The stability shows that our method is robust to different contexts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00DA49-9076-FE46-8A37-66D3EC2DB58D}"/>
              </a:ext>
            </a:extLst>
          </p:cNvPr>
          <p:cNvSpPr txBox="1"/>
          <p:nvPr/>
        </p:nvSpPr>
        <p:spPr>
          <a:xfrm>
            <a:off x="252204" y="5650079"/>
            <a:ext cx="11537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(3) For the edge case (</a:t>
            </a:r>
            <a:r>
              <a:rPr lang="zh-CN" altLang="en-US" sz="2400" dirty="0">
                <a:solidFill>
                  <a:srgbClr val="FF0000"/>
                </a:solidFill>
              </a:rPr>
              <a:t>w/o context</a:t>
            </a:r>
            <a:r>
              <a:rPr lang="zh-CN" altLang="en-US" sz="2400" dirty="0"/>
              <a:t>)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a) Removing contextual information causes a sign ificant performance collapse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b) Still outperforms all the baselines, showing the effectiveness of the evaluation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131B09-6141-834E-8D4B-CE69D69C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538" y="2567454"/>
            <a:ext cx="4083386" cy="193899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0C0B99A-6F67-F74A-B5F6-60E1B6302D6F}"/>
              </a:ext>
            </a:extLst>
          </p:cNvPr>
          <p:cNvSpPr/>
          <p:nvPr/>
        </p:nvSpPr>
        <p:spPr>
          <a:xfrm>
            <a:off x="10727806" y="2515088"/>
            <a:ext cx="867563" cy="199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C094DA-D772-114E-A425-7F161C10FB2C}"/>
              </a:ext>
            </a:extLst>
          </p:cNvPr>
          <p:cNvSpPr/>
          <p:nvPr/>
        </p:nvSpPr>
        <p:spPr>
          <a:xfrm>
            <a:off x="7859949" y="4095465"/>
            <a:ext cx="3704507" cy="410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218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033D1-4E7B-C941-A3FB-750FFD0A3609}"/>
              </a:ext>
            </a:extLst>
          </p:cNvPr>
          <p:cNvSpPr txBox="1"/>
          <p:nvPr/>
        </p:nvSpPr>
        <p:spPr>
          <a:xfrm>
            <a:off x="252204" y="1207921"/>
            <a:ext cx="83470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Ablation Study</a:t>
            </a:r>
          </a:p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To study the impact of different heuristic rules: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(1) Removing all the heuristic rules leads to a sharp performance drop.</a:t>
            </a:r>
          </a:p>
          <a:p>
            <a:pPr>
              <a:defRPr/>
            </a:pPr>
            <a:r>
              <a:rPr lang="en-US" altLang="zh-CN" sz="2400" i="1" kern="100" dirty="0">
                <a:solidFill>
                  <a:schemeClr val="bg2">
                    <a:lumMod val="50000"/>
                  </a:schemeClr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The negative examples constructed by our heuristic rules are essential for performance improvement.</a:t>
            </a:r>
          </a:p>
          <a:p>
            <a:pPr>
              <a:defRPr/>
            </a:pPr>
            <a:endParaRPr lang="en-US" altLang="zh-CN" sz="2400" kern="100" dirty="0">
              <a:solidFill>
                <a:schemeClr val="bg2">
                  <a:lumMod val="50000"/>
                </a:schemeClr>
              </a:solidFill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(2)Removing any heuristic rule leads to a performance drop.</a:t>
            </a:r>
          </a:p>
          <a:p>
            <a:pPr>
              <a:defRPr/>
            </a:pPr>
            <a:r>
              <a:rPr lang="en-US" altLang="zh-CN" sz="2400" i="1" kern="100" dirty="0">
                <a:solidFill>
                  <a:schemeClr val="bg2">
                    <a:lumMod val="50000"/>
                  </a:schemeClr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Any heuristic rule is necessary and combining them is the optimal decision.</a:t>
            </a:r>
          </a:p>
          <a:p>
            <a:pPr>
              <a:defRPr/>
            </a:pPr>
            <a:endParaRPr lang="en-US" altLang="zh-CN" sz="2400" kern="100" dirty="0">
              <a:solidFill>
                <a:schemeClr val="bg2">
                  <a:lumMod val="50000"/>
                </a:schemeClr>
              </a:solidFill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(3) Removing the word-based rule leads to the most significant performance drop</a:t>
            </a:r>
          </a:p>
          <a:p>
            <a:pPr>
              <a:defRPr/>
            </a:pPr>
            <a:r>
              <a:rPr lang="en-US" altLang="zh-CN" sz="2400" i="1" kern="100" dirty="0">
                <a:solidFill>
                  <a:schemeClr val="bg2">
                    <a:lumMod val="50000"/>
                  </a:schemeClr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The word-based rule constructs the hardest negative examples</a:t>
            </a:r>
            <a:endParaRPr lang="en-US" altLang="zh-CN" sz="2400" i="1" kern="100" dirty="0">
              <a:solidFill>
                <a:schemeClr val="bg2">
                  <a:lumMod val="50000"/>
                </a:schemeClr>
              </a:solidFill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B9760E-1120-F24F-9858-2AFDE400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251" y="3188741"/>
            <a:ext cx="3592749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38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033D1-4E7B-C941-A3FB-750FFD0A3609}"/>
              </a:ext>
            </a:extLst>
          </p:cNvPr>
          <p:cNvSpPr txBox="1"/>
          <p:nvPr/>
        </p:nvSpPr>
        <p:spPr>
          <a:xfrm>
            <a:off x="252205" y="1207921"/>
            <a:ext cx="64209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Human</a:t>
            </a:r>
            <a:r>
              <a:rPr lang="zh-CN" altLang="en-US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Evaluation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Each prediction can be categorized into one of the four result types:</a:t>
            </a:r>
          </a:p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(1) Accurate(A)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The prediction is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identical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to the ground truth</a:t>
            </a:r>
          </a:p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(2) Reasonable(R)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Although the prediction is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inconsistent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with the ground truth, it is still a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correct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abbreviation</a:t>
            </a:r>
          </a:p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(3) A word but other meanings (WOM)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The prediction is a word but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does not preserve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the meaning of its full form</a:t>
            </a:r>
          </a:p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(4) Not a word (</a:t>
            </a:r>
            <a:r>
              <a:rPr lang="en-US" altLang="zh-CN" sz="2400" b="1" kern="100" dirty="0" err="1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NaW</a:t>
            </a: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The prediction is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meaningless</a:t>
            </a:r>
          </a:p>
          <a:p>
            <a:pPr>
              <a:defRPr/>
            </a:pPr>
            <a:r>
              <a:rPr lang="en-US" altLang="zh-CN" sz="2400" i="1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The predictions of our framework are mostly decent and reasonable abbreviations.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40B80C-0819-3D41-AEEF-1765533CF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24" y="992224"/>
            <a:ext cx="5386142" cy="2409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BE960A-2FBF-254F-BF0E-159E0CC8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124" y="4174458"/>
            <a:ext cx="5381937" cy="21391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A1E839-BF5C-234D-B291-B352566937A7}"/>
              </a:ext>
            </a:extLst>
          </p:cNvPr>
          <p:cNvSpPr txBox="1"/>
          <p:nvPr/>
        </p:nvSpPr>
        <p:spPr>
          <a:xfrm>
            <a:off x="6810063" y="3290038"/>
            <a:ext cx="5381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>
                <a:solidFill>
                  <a:schemeClr val="bg2">
                    <a:lumMod val="50000"/>
                  </a:schemeClr>
                </a:solidFill>
              </a:rPr>
              <a:t>“Pred.(Gen)” </a:t>
            </a:r>
            <a:r>
              <a:rPr kumimoji="1" lang="en" altLang="zh-CN" dirty="0">
                <a:solidFill>
                  <a:schemeClr val="bg2">
                    <a:lumMod val="50000"/>
                  </a:schemeClr>
                </a:solidFill>
              </a:rPr>
              <a:t>denotes the prediction of the generation stage; </a:t>
            </a:r>
            <a:r>
              <a:rPr kumimoji="1" lang="en" altLang="zh-CN" b="1" dirty="0">
                <a:solidFill>
                  <a:schemeClr val="bg2">
                    <a:lumMod val="50000"/>
                  </a:schemeClr>
                </a:solidFill>
              </a:rPr>
              <a:t>“Pred. (Eval)” </a:t>
            </a:r>
            <a:r>
              <a:rPr kumimoji="1" lang="en" altLang="zh-CN" dirty="0">
                <a:solidFill>
                  <a:schemeClr val="bg2">
                    <a:lumMod val="50000"/>
                  </a:schemeClr>
                </a:solidFill>
              </a:rPr>
              <a:t>denotes the prediction of the evaluation stage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79ECD-686F-CC4D-A632-29492EF83ED7}"/>
              </a:ext>
            </a:extLst>
          </p:cNvPr>
          <p:cNvSpPr txBox="1"/>
          <p:nvPr/>
        </p:nvSpPr>
        <p:spPr>
          <a:xfrm>
            <a:off x="6810063" y="6255214"/>
            <a:ext cx="538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solidFill>
                  <a:schemeClr val="bg2">
                    <a:lumMod val="50000"/>
                  </a:schemeClr>
                </a:solidFill>
              </a:rPr>
              <a:t>A higher ratio of the Accurate and Reasonable types indicates a better performance.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1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033D1-4E7B-C941-A3FB-750FFD0A3609}"/>
              </a:ext>
            </a:extLst>
          </p:cNvPr>
          <p:cNvSpPr txBox="1"/>
          <p:nvPr/>
        </p:nvSpPr>
        <p:spPr>
          <a:xfrm>
            <a:off x="252204" y="1207921"/>
            <a:ext cx="117517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Introduce a fresh perspective to evaluate the quality of abbreviations within their textual contexts with pre-trained language model.</a:t>
            </a:r>
          </a:p>
          <a:p>
            <a:pPr>
              <a:defRPr/>
            </a:pPr>
            <a:endParaRPr lang="en-US" altLang="zh-CN" sz="2400" kern="100" dirty="0"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(1)Formulate Chinese abbreviation prediction as a generate-then-evaluate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problem and propose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a context-enhanced </a:t>
            </a:r>
            <a:r>
              <a:rPr lang="en-US" altLang="zh-CN" sz="2400" i="1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generate-then-evaluate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framework.</a:t>
            </a:r>
          </a:p>
          <a:p>
            <a:pPr>
              <a:defRPr/>
            </a:pPr>
            <a:endParaRPr lang="en-US" altLang="zh-CN" sz="2400" kern="100" dirty="0"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(2)Implement the framework with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a generation model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to generate multiple</a:t>
            </a:r>
            <a:r>
              <a:rPr lang="zh-CN" altLang="en-US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altLang="zh-CN" sz="2400" kern="100" dirty="0"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candidate</a:t>
            </a:r>
            <a:r>
              <a:rPr lang="zh-CN" altLang="en-US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abbreviations and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an evaluation model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to evaluate their quality within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their contexts.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Besides, we develop a series of heuristic rules for constructing hard negatives</a:t>
            </a:r>
          </a:p>
          <a:p>
            <a:pPr>
              <a:defRPr/>
            </a:pPr>
            <a:endParaRPr lang="en-US" altLang="zh-CN" sz="2400" kern="100" dirty="0">
              <a:effectLst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(3)Experimental results show that our framework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significantly outperforms </a:t>
            </a: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the</a:t>
            </a:r>
          </a:p>
          <a:p>
            <a:pPr>
              <a:defRPr/>
            </a:pPr>
            <a:r>
              <a:rPr lang="en-US" altLang="zh-CN" sz="2400" kern="1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state-of-the-art approaches</a:t>
            </a:r>
          </a:p>
        </p:txBody>
      </p:sp>
    </p:spTree>
    <p:extLst>
      <p:ext uri="{BB962C8B-B14F-4D97-AF65-F5344CB8AC3E}">
        <p14:creationId xmlns:p14="http://schemas.microsoft.com/office/powerpoint/2010/main" val="4060309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FB030E-BAE0-DE49-A310-2E751A44A46D}"/>
              </a:ext>
            </a:extLst>
          </p:cNvPr>
          <p:cNvSpPr txBox="1"/>
          <p:nvPr/>
        </p:nvSpPr>
        <p:spPr>
          <a:xfrm>
            <a:off x="4140914" y="3121451"/>
            <a:ext cx="3910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谢谢聆听！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>
                <a:hlinkClick r:id="rId3"/>
              </a:rPr>
              <a:t>lianzhengyang@seu.edu.cn</a:t>
            </a:r>
            <a:r>
              <a:rPr kumimoji="1" lang="en-US" altLang="zh-CN" sz="2400" dirty="0"/>
              <a:t>💬</a:t>
            </a:r>
          </a:p>
        </p:txBody>
      </p:sp>
    </p:spTree>
    <p:extLst>
      <p:ext uri="{BB962C8B-B14F-4D97-AF65-F5344CB8AC3E}">
        <p14:creationId xmlns:p14="http://schemas.microsoft.com/office/powerpoint/2010/main" val="2159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7F0B4C-A187-41AC-B44A-57B7665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CF4F49-EDA4-4E18-81E3-C2E9BEF18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Motivation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1EF7A5-BBC5-4741-AC72-A9B69968A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008" y="1895807"/>
            <a:ext cx="5137983" cy="3066386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1E3516F2-2B76-C844-9B88-09656F06C049}"/>
              </a:ext>
            </a:extLst>
          </p:cNvPr>
          <p:cNvSpPr txBox="1"/>
          <p:nvPr/>
        </p:nvSpPr>
        <p:spPr>
          <a:xfrm>
            <a:off x="291114" y="828865"/>
            <a:ext cx="10748593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" altLang="zh-CN" sz="2400" b="1" kern="0" dirty="0">
                <a:cs typeface="Calibri" panose="020F0502020204030204" pitchFamily="34" charset="0"/>
              </a:rPr>
              <a:t>Abbreviation</a:t>
            </a:r>
            <a:r>
              <a:rPr lang="zh-CN" altLang="en-US" sz="2400" b="1" kern="0" dirty="0">
                <a:cs typeface="Calibri" panose="020F0502020204030204" pitchFamily="34" charset="0"/>
              </a:rPr>
              <a:t> </a:t>
            </a:r>
            <a:r>
              <a:rPr lang="en-US" altLang="zh-CN" sz="2400" b="1" kern="0" dirty="0">
                <a:cs typeface="Calibri" panose="020F0502020204030204" pitchFamily="34" charset="0"/>
              </a:rPr>
              <a:t>are</a:t>
            </a:r>
            <a:r>
              <a:rPr lang="zh-CN" altLang="en-US" sz="2400" b="1" kern="0" dirty="0">
                <a:cs typeface="Calibri" panose="020F0502020204030204" pitchFamily="34" charset="0"/>
              </a:rPr>
              <a:t> </a:t>
            </a:r>
            <a:r>
              <a:rPr lang="en-US" altLang="zh-CN" sz="2400" b="1" kern="0" dirty="0">
                <a:cs typeface="Calibri" panose="020F0502020204030204" pitchFamily="34" charset="0"/>
              </a:rPr>
              <a:t>widely</a:t>
            </a:r>
            <a:r>
              <a:rPr lang="zh-CN" altLang="en-US" sz="2400" b="1" kern="0" dirty="0">
                <a:cs typeface="Calibri" panose="020F0502020204030204" pitchFamily="34" charset="0"/>
              </a:rPr>
              <a:t> </a:t>
            </a:r>
            <a:r>
              <a:rPr lang="en-US" altLang="zh-CN" sz="2400" b="1" kern="0" dirty="0">
                <a:cs typeface="Calibri" panose="020F0502020204030204" pitchFamily="34" charset="0"/>
              </a:rPr>
              <a:t>used</a:t>
            </a:r>
            <a:r>
              <a:rPr lang="zh-CN" altLang="en-US" sz="2400" b="1" kern="0" dirty="0">
                <a:cs typeface="Calibri" panose="020F0502020204030204" pitchFamily="34" charset="0"/>
              </a:rPr>
              <a:t> </a:t>
            </a:r>
            <a:r>
              <a:rPr lang="en-US" altLang="zh-CN" sz="2400" b="1" kern="0" dirty="0">
                <a:cs typeface="Calibri" panose="020F0502020204030204" pitchFamily="34" charset="0"/>
              </a:rPr>
              <a:t>in oral and written language and plays an important role in various NLP applications,</a:t>
            </a:r>
            <a:r>
              <a:rPr lang="zh-CN" altLang="en-US" sz="2400" b="1" kern="0" dirty="0">
                <a:cs typeface="Calibri" panose="020F0502020204030204" pitchFamily="34" charset="0"/>
              </a:rPr>
              <a:t> </a:t>
            </a:r>
            <a:r>
              <a:rPr lang="en-US" altLang="zh-CN" sz="2400" b="1" kern="0" dirty="0">
                <a:cs typeface="Calibri" panose="020F0502020204030204" pitchFamily="34" charset="0"/>
              </a:rPr>
              <a:t>especially in Chinese.</a:t>
            </a:r>
            <a:br>
              <a:rPr lang="en" altLang="zh-CN" sz="2400" dirty="0"/>
            </a:br>
            <a:endParaRPr lang="en-US" altLang="zh-CN" sz="2400" b="1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348ADA-C395-A542-8F59-1EA5C1BC655C}"/>
              </a:ext>
            </a:extLst>
          </p:cNvPr>
          <p:cNvSpPr txBox="1"/>
          <p:nvPr/>
        </p:nvSpPr>
        <p:spPr>
          <a:xfrm>
            <a:off x="404315" y="5566583"/>
            <a:ext cx="1155798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1" lang="zh-CN" altLang="en-US" sz="24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中国男乒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2020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年东京</a:t>
            </a:r>
            <a:r>
              <a:rPr kumimoji="1" lang="zh-CN" altLang="en-US" sz="2400" b="1" u="sng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奥运会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夺冠”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8" name="直接箭头连接符 9">
            <a:extLst>
              <a:ext uri="{FF2B5EF4-FFF2-40B4-BE49-F238E27FC236}">
                <a16:creationId xmlns:a16="http://schemas.microsoft.com/office/drawing/2014/main" id="{01609E08-F33C-6A45-BB9B-A2117ABBDAF4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7538224" y="6147640"/>
            <a:ext cx="364471" cy="333990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D09C3167-EEF0-CA40-81BE-C0F02C9E1075}"/>
              </a:ext>
            </a:extLst>
          </p:cNvPr>
          <p:cNvSpPr txBox="1"/>
          <p:nvPr/>
        </p:nvSpPr>
        <p:spPr>
          <a:xfrm>
            <a:off x="7902695" y="6191101"/>
            <a:ext cx="242451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奥林匹克运动会</a:t>
            </a:r>
            <a:endParaRPr kumimoji="1" lang="en-US" altLang="zh-CN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6" name="直接箭头连接符 9">
            <a:extLst>
              <a:ext uri="{FF2B5EF4-FFF2-40B4-BE49-F238E27FC236}">
                <a16:creationId xmlns:a16="http://schemas.microsoft.com/office/drawing/2014/main" id="{1664FE72-5603-A141-BA07-EA90F52991EF}"/>
              </a:ext>
            </a:extLst>
          </p:cNvPr>
          <p:cNvCxnSpPr>
            <a:cxnSpLocks/>
          </p:cNvCxnSpPr>
          <p:nvPr/>
        </p:nvCxnSpPr>
        <p:spPr>
          <a:xfrm flipH="1">
            <a:off x="3829087" y="6147640"/>
            <a:ext cx="554215" cy="33398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A1553771-EC0E-EA45-90AF-4DAF538944AA}"/>
              </a:ext>
            </a:extLst>
          </p:cNvPr>
          <p:cNvSpPr txBox="1"/>
          <p:nvPr/>
        </p:nvSpPr>
        <p:spPr>
          <a:xfrm>
            <a:off x="1425410" y="6191100"/>
            <a:ext cx="242451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中国男子乒乓队</a:t>
            </a:r>
            <a:endParaRPr kumimoji="1"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76856A8-B2CF-BD4A-A4C8-12F96F7054E0}"/>
              </a:ext>
            </a:extLst>
          </p:cNvPr>
          <p:cNvSpPr txBox="1"/>
          <p:nvPr/>
        </p:nvSpPr>
        <p:spPr>
          <a:xfrm>
            <a:off x="404315" y="5016661"/>
            <a:ext cx="1155798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4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kumimoji="1"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China’s</a:t>
            </a:r>
            <a:r>
              <a:rPr kumimoji="1"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men’s table tennis team </a:t>
            </a:r>
            <a:r>
              <a:rPr kumimoji="1" lang="en-US" altLang="zh-CN" sz="24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won the championship in the Tokyo 2020 </a:t>
            </a:r>
            <a:r>
              <a:rPr kumimoji="1" lang="en-US" altLang="zh-CN" sz="2400" b="1" dirty="0">
                <a:solidFill>
                  <a:srgbClr val="00B0F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Olympics</a:t>
            </a:r>
            <a:r>
              <a:rPr kumimoji="1" lang="en-US" altLang="zh-CN" sz="24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22806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1841B9-C264-4230-BB72-CCCB4515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5E12F-523A-4D75-95A2-779F57F5D9E2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297F899-15B2-7748-A77C-E74BB1A76B77}"/>
              </a:ext>
            </a:extLst>
          </p:cNvPr>
          <p:cNvSpPr txBox="1"/>
          <p:nvPr/>
        </p:nvSpPr>
        <p:spPr>
          <a:xfrm>
            <a:off x="2980276" y="1191678"/>
            <a:ext cx="37902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i="1" kern="0" dirty="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Full Form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400" b="1" u="sng" kern="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sz="2400" b="1" kern="0" dirty="0">
                <a:ea typeface="Calibri" panose="020F0502020204030204" pitchFamily="34" charset="0"/>
                <a:cs typeface="Calibri" panose="020F0502020204030204" pitchFamily="34" charset="0"/>
              </a:rPr>
              <a:t>ajor</a:t>
            </a:r>
            <a:r>
              <a:rPr lang="zh-CN" altLang="en-US" sz="2400" b="1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u="sng" kern="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2400" b="1" kern="0" dirty="0">
                <a:ea typeface="Calibri" panose="020F0502020204030204" pitchFamily="34" charset="0"/>
                <a:cs typeface="Calibri" panose="020F0502020204030204" pitchFamily="34" charset="0"/>
              </a:rPr>
              <a:t>eague</a:t>
            </a:r>
            <a:r>
              <a:rPr lang="zh-CN" altLang="en-US" sz="2400" b="1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u="sng" kern="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2400" b="1" kern="0" dirty="0">
                <a:ea typeface="Calibri" panose="020F0502020204030204" pitchFamily="34" charset="0"/>
                <a:cs typeface="Calibri" panose="020F0502020204030204" pitchFamily="34" charset="0"/>
              </a:rPr>
              <a:t>aseball</a:t>
            </a:r>
          </a:p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  <a:t>Abbr. 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400" b="1" kern="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MLB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CN" sz="2400" b="1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74223A4-3719-064B-B81E-21C180E136E6}"/>
              </a:ext>
            </a:extLst>
          </p:cNvPr>
          <p:cNvSpPr txBox="1"/>
          <p:nvPr/>
        </p:nvSpPr>
        <p:spPr>
          <a:xfrm>
            <a:off x="9100214" y="1158843"/>
            <a:ext cx="316066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i="1" kern="0" dirty="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Full Form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zh-CN" sz="2400" b="1" i="0" u="sng" dirty="0">
                <a:solidFill>
                  <a:srgbClr val="FF0000"/>
                </a:solidFill>
                <a:effectLst/>
              </a:rPr>
              <a:t>A</a:t>
            </a:r>
            <a:r>
              <a:rPr lang="en" altLang="zh-CN" sz="2400" b="1" i="0" dirty="0">
                <a:solidFill>
                  <a:srgbClr val="202122"/>
                </a:solidFill>
                <a:effectLst/>
              </a:rPr>
              <a:t>ssociation for </a:t>
            </a:r>
            <a:r>
              <a:rPr lang="en" altLang="zh-CN" sz="2400" b="1" i="0" u="sng" dirty="0">
                <a:solidFill>
                  <a:srgbClr val="FF0000"/>
                </a:solidFill>
                <a:effectLst/>
              </a:rPr>
              <a:t>C</a:t>
            </a:r>
            <a:r>
              <a:rPr lang="en" altLang="zh-CN" sz="2400" b="1" i="0" dirty="0">
                <a:solidFill>
                  <a:srgbClr val="202122"/>
                </a:solidFill>
                <a:effectLst/>
              </a:rPr>
              <a:t>omputing </a:t>
            </a:r>
            <a:r>
              <a:rPr lang="en" altLang="zh-CN" sz="2400" b="1" i="0" u="sng" dirty="0">
                <a:solidFill>
                  <a:srgbClr val="FF0000"/>
                </a:solidFill>
                <a:effectLst/>
              </a:rPr>
              <a:t>M</a:t>
            </a:r>
            <a:r>
              <a:rPr lang="en" altLang="zh-CN" sz="2400" b="1" i="0" dirty="0">
                <a:solidFill>
                  <a:srgbClr val="202122"/>
                </a:solidFill>
                <a:effectLst/>
              </a:rPr>
              <a:t>achinery</a:t>
            </a:r>
            <a:endParaRPr lang="en-US" altLang="zh-CN" sz="2400" b="1" kern="0" dirty="0">
              <a:solidFill>
                <a:srgbClr val="202122"/>
              </a:solidFill>
              <a:effectLst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  <a:t>Abbr. 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400" b="1" kern="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MLB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CN" sz="2400" b="1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2D10A7F-75CE-AB4A-A996-CEACF417E22A}"/>
              </a:ext>
            </a:extLst>
          </p:cNvPr>
          <p:cNvSpPr txBox="1"/>
          <p:nvPr/>
        </p:nvSpPr>
        <p:spPr>
          <a:xfrm>
            <a:off x="2980276" y="3936430"/>
            <a:ext cx="3420524" cy="2674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i="1" kern="0" dirty="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Full Form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2400" b="1" u="sng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东</a:t>
            </a:r>
            <a:r>
              <a:rPr lang="zh-CN" altLang="en-US" sz="24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南</a:t>
            </a:r>
            <a:r>
              <a:rPr lang="zh-CN" altLang="en-US" sz="2400" b="1" u="sng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大</a:t>
            </a:r>
            <a:r>
              <a:rPr lang="zh-CN" altLang="en-US" sz="24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学</a:t>
            </a:r>
            <a:endParaRPr lang="en-US" altLang="zh-CN" sz="24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  <a:t>Abbr. 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2400" b="1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东大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CN" sz="2400" b="1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C415F53-357D-7842-B1E4-B78F15C7B9B2}"/>
              </a:ext>
            </a:extLst>
          </p:cNvPr>
          <p:cNvSpPr txBox="1"/>
          <p:nvPr/>
        </p:nvSpPr>
        <p:spPr>
          <a:xfrm>
            <a:off x="9122515" y="3981036"/>
            <a:ext cx="3790231" cy="2674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i="1" kern="0" dirty="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Full Form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2400" b="1" u="sng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复旦</a:t>
            </a:r>
            <a:r>
              <a:rPr lang="zh-CN" altLang="en-US" sz="24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大学</a:t>
            </a:r>
            <a:endParaRPr lang="en-US" altLang="zh-CN" sz="2400" b="1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  <a:t>Abbr. 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zh-CN" altLang="en-US" sz="2400" b="1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复旦</a:t>
            </a:r>
            <a:br>
              <a:rPr lang="en-US" altLang="zh-CN" sz="2400" b="1" i="1" kern="0" dirty="0"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CN" sz="2400" b="1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2643D00-86B5-F243-BAC8-5ACD953612FA}"/>
              </a:ext>
            </a:extLst>
          </p:cNvPr>
          <p:cNvSpPr txBox="1"/>
          <p:nvPr/>
        </p:nvSpPr>
        <p:spPr>
          <a:xfrm>
            <a:off x="0" y="671359"/>
            <a:ext cx="242451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>
                <a:ea typeface="微软雅黑" panose="020B0503020204020204" pitchFamily="34" charset="-122"/>
                <a:cs typeface="Arial" panose="020B0604020202020204" pitchFamily="34" charset="0"/>
              </a:rPr>
              <a:t>English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0597C18-E163-904F-8011-3B9DDBA1C144}"/>
              </a:ext>
            </a:extLst>
          </p:cNvPr>
          <p:cNvSpPr txBox="1"/>
          <p:nvPr/>
        </p:nvSpPr>
        <p:spPr>
          <a:xfrm>
            <a:off x="122776" y="3294904"/>
            <a:ext cx="242451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>
                <a:ea typeface="微软雅黑" panose="020B0503020204020204" pitchFamily="34" charset="-122"/>
                <a:cs typeface="Arial" panose="020B0604020202020204" pitchFamily="34" charset="0"/>
              </a:rPr>
              <a:t>Chinese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B3B4EF-52FE-6644-B8E0-6BDE3D7B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6" y="1513247"/>
            <a:ext cx="28575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&quot;acm&quot; in blue circle with gray rim, surrounded by blue diamond">
            <a:extLst>
              <a:ext uri="{FF2B5EF4-FFF2-40B4-BE49-F238E27FC236}">
                <a16:creationId xmlns:a16="http://schemas.microsoft.com/office/drawing/2014/main" id="{4D03A9AC-9DC8-7847-92E3-017BE7C1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571" y="1517363"/>
            <a:ext cx="1541167" cy="15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3E3230B-B43E-1645-954A-98C14B7BD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58" y="3966755"/>
            <a:ext cx="2310263" cy="231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5E5B423-4F25-C848-8444-23915E0C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404" y="3838587"/>
            <a:ext cx="2414209" cy="24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FC11AD5D-B213-4149-B509-33284239A94F}"/>
              </a:ext>
            </a:extLst>
          </p:cNvPr>
          <p:cNvSpPr txBox="1"/>
          <p:nvPr/>
        </p:nvSpPr>
        <p:spPr>
          <a:xfrm>
            <a:off x="65613" y="6219296"/>
            <a:ext cx="12060774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kern="0" dirty="0">
                <a:cs typeface="Calibri" panose="020F0502020204030204" pitchFamily="34" charset="0"/>
              </a:rPr>
              <a:t>Unlike</a:t>
            </a:r>
            <a:r>
              <a:rPr lang="zh-CN" altLang="en-US" sz="2400" b="1" kern="0" dirty="0">
                <a:cs typeface="Calibri" panose="020F0502020204030204" pitchFamily="34" charset="0"/>
              </a:rPr>
              <a:t> </a:t>
            </a:r>
            <a:r>
              <a:rPr lang="en-US" altLang="zh-CN" sz="2400" b="1" kern="0" dirty="0">
                <a:cs typeface="Calibri" panose="020F0502020204030204" pitchFamily="34" charset="0"/>
              </a:rPr>
              <a:t>English, the </a:t>
            </a:r>
            <a:r>
              <a:rPr lang="en-US" altLang="zh-CN" sz="2400" b="1" kern="0" dirty="0">
                <a:solidFill>
                  <a:srgbClr val="FF0000"/>
                </a:solidFill>
                <a:cs typeface="Calibri" panose="020F0502020204030204" pitchFamily="34" charset="0"/>
              </a:rPr>
              <a:t>initial characters of words do not </a:t>
            </a:r>
            <a:r>
              <a:rPr lang="en-US" altLang="zh-CN" sz="2400" b="1" kern="0" dirty="0">
                <a:cs typeface="Calibri" panose="020F0502020204030204" pitchFamily="34" charset="0"/>
              </a:rPr>
              <a:t>necessarily form a Chinese abbreviation.</a:t>
            </a:r>
            <a:endParaRPr lang="en-US" altLang="zh-CN" sz="2400" b="1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2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C3CCAB-D753-424E-8203-F5709DF850C8}"/>
              </a:ext>
            </a:extLst>
          </p:cNvPr>
          <p:cNvSpPr txBox="1"/>
          <p:nvPr/>
        </p:nvSpPr>
        <p:spPr>
          <a:xfrm>
            <a:off x="291114" y="1045131"/>
            <a:ext cx="12060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800" kern="0" dirty="0">
                <a:cs typeface="Calibri" panose="020F0502020204030204" pitchFamily="34" charset="0"/>
              </a:rPr>
              <a:t>Most existing approaches formulate Chinese abbreviation prediction as a </a:t>
            </a:r>
            <a:r>
              <a:rPr lang="en-US" altLang="zh-CN" sz="2800" kern="0" dirty="0">
                <a:solidFill>
                  <a:srgbClr val="FF0000"/>
                </a:solidFill>
                <a:cs typeface="Calibri" panose="020F0502020204030204" pitchFamily="34" charset="0"/>
              </a:rPr>
              <a:t>Sequence Labeling </a:t>
            </a:r>
            <a:r>
              <a:rPr lang="en-US" altLang="zh-CN" sz="2800" kern="0" dirty="0">
                <a:cs typeface="Calibri" panose="020F0502020204030204" pitchFamily="34" charset="0"/>
              </a:rPr>
              <a:t>problem</a:t>
            </a:r>
            <a:endParaRPr lang="en-US" altLang="zh-CN" sz="2800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oogle Shape;89;p17">
            <a:extLst>
              <a:ext uri="{FF2B5EF4-FFF2-40B4-BE49-F238E27FC236}">
                <a16:creationId xmlns:a16="http://schemas.microsoft.com/office/drawing/2014/main" id="{9B9CFC18-6374-BE48-AADC-6D3133666F2F}"/>
              </a:ext>
            </a:extLst>
          </p:cNvPr>
          <p:cNvGrpSpPr/>
          <p:nvPr/>
        </p:nvGrpSpPr>
        <p:grpSpPr>
          <a:xfrm>
            <a:off x="1126222" y="1999238"/>
            <a:ext cx="3229480" cy="922224"/>
            <a:chOff x="2854300" y="1168125"/>
            <a:chExt cx="2323200" cy="532800"/>
          </a:xfrm>
        </p:grpSpPr>
        <p:sp>
          <p:nvSpPr>
            <p:cNvPr id="17" name="Google Shape;90;p17">
              <a:extLst>
                <a:ext uri="{FF2B5EF4-FFF2-40B4-BE49-F238E27FC236}">
                  <a16:creationId xmlns:a16="http://schemas.microsoft.com/office/drawing/2014/main" id="{F7F9C894-9E89-DB42-8A9C-484D70658DB5}"/>
                </a:ext>
              </a:extLst>
            </p:cNvPr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Google Shape;91;p17">
              <a:extLst>
                <a:ext uri="{FF2B5EF4-FFF2-40B4-BE49-F238E27FC236}">
                  <a16:creationId xmlns:a16="http://schemas.microsoft.com/office/drawing/2014/main" id="{C7AC8901-D85F-7F4B-9B86-9854EF1A0C48}"/>
                </a:ext>
              </a:extLst>
            </p:cNvPr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Google Shape;92;p17">
              <a:extLst>
                <a:ext uri="{FF2B5EF4-FFF2-40B4-BE49-F238E27FC236}">
                  <a16:creationId xmlns:a16="http://schemas.microsoft.com/office/drawing/2014/main" id="{E947B780-FE00-074D-B00B-661E9E7C76CA}"/>
                </a:ext>
              </a:extLst>
            </p:cNvPr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Google Shape;93;p17">
              <a:extLst>
                <a:ext uri="{FF2B5EF4-FFF2-40B4-BE49-F238E27FC236}">
                  <a16:creationId xmlns:a16="http://schemas.microsoft.com/office/drawing/2014/main" id="{34FB9E28-0693-324E-B19C-E5995506F53F}"/>
                </a:ext>
              </a:extLst>
            </p:cNvPr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" name="Google Shape;89;p17">
            <a:extLst>
              <a:ext uri="{FF2B5EF4-FFF2-40B4-BE49-F238E27FC236}">
                <a16:creationId xmlns:a16="http://schemas.microsoft.com/office/drawing/2014/main" id="{F0E0C6C7-035F-774B-81F3-70BAFFFF6EAC}"/>
              </a:ext>
            </a:extLst>
          </p:cNvPr>
          <p:cNvGrpSpPr/>
          <p:nvPr/>
        </p:nvGrpSpPr>
        <p:grpSpPr>
          <a:xfrm>
            <a:off x="7411792" y="1999238"/>
            <a:ext cx="3229480" cy="922224"/>
            <a:chOff x="2854300" y="1168125"/>
            <a:chExt cx="2323200" cy="532800"/>
          </a:xfrm>
        </p:grpSpPr>
        <p:sp>
          <p:nvSpPr>
            <p:cNvPr id="23" name="Google Shape;90;p17">
              <a:extLst>
                <a:ext uri="{FF2B5EF4-FFF2-40B4-BE49-F238E27FC236}">
                  <a16:creationId xmlns:a16="http://schemas.microsoft.com/office/drawing/2014/main" id="{23D8D101-4C0B-3449-9F9D-00FE1182AF43}"/>
                </a:ext>
              </a:extLst>
            </p:cNvPr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Google Shape;91;p17">
              <a:extLst>
                <a:ext uri="{FF2B5EF4-FFF2-40B4-BE49-F238E27FC236}">
                  <a16:creationId xmlns:a16="http://schemas.microsoft.com/office/drawing/2014/main" id="{DB6E2978-89D8-6043-B355-00523F24BA24}"/>
                </a:ext>
              </a:extLst>
            </p:cNvPr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Google Shape;92;p17">
              <a:extLst>
                <a:ext uri="{FF2B5EF4-FFF2-40B4-BE49-F238E27FC236}">
                  <a16:creationId xmlns:a16="http://schemas.microsoft.com/office/drawing/2014/main" id="{40F1461F-8140-764C-BCA5-CA339E32FDEC}"/>
                </a:ext>
              </a:extLst>
            </p:cNvPr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solidFill>
              <a:schemeClr val="bg2"/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Google Shape;93;p17">
              <a:extLst>
                <a:ext uri="{FF2B5EF4-FFF2-40B4-BE49-F238E27FC236}">
                  <a16:creationId xmlns:a16="http://schemas.microsoft.com/office/drawing/2014/main" id="{A58BD618-9A84-F345-974D-E66C42A1F11F}"/>
                </a:ext>
              </a:extLst>
            </p:cNvPr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solidFill>
              <a:schemeClr val="bg2"/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51D2A62B-0505-7B48-98AF-37660833EC30}"/>
              </a:ext>
            </a:extLst>
          </p:cNvPr>
          <p:cNvSpPr txBox="1"/>
          <p:nvPr/>
        </p:nvSpPr>
        <p:spPr>
          <a:xfrm>
            <a:off x="1009666" y="3201106"/>
            <a:ext cx="346259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东     南     大     学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49F947-28C2-1E47-885D-2DD919EEC965}"/>
              </a:ext>
            </a:extLst>
          </p:cNvPr>
          <p:cNvSpPr txBox="1"/>
          <p:nvPr/>
        </p:nvSpPr>
        <p:spPr>
          <a:xfrm>
            <a:off x="7295236" y="3278828"/>
            <a:ext cx="346259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复     旦     大     学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66BDEF-2E2B-294B-8B9F-2998E6BB17EA}"/>
              </a:ext>
            </a:extLst>
          </p:cNvPr>
          <p:cNvSpPr txBox="1"/>
          <p:nvPr/>
        </p:nvSpPr>
        <p:spPr>
          <a:xfrm>
            <a:off x="712383" y="4363053"/>
            <a:ext cx="440664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kern="0" dirty="0">
                <a:cs typeface="Calibri" panose="020F0502020204030204" pitchFamily="34" charset="0"/>
              </a:rPr>
              <a:t>Sequence</a:t>
            </a:r>
            <a:r>
              <a:rPr lang="zh-CN" altLang="en-US" sz="2400" kern="0" dirty="0">
                <a:cs typeface="Calibri" panose="020F0502020204030204" pitchFamily="34" charset="0"/>
              </a:rPr>
              <a:t> </a:t>
            </a:r>
            <a:r>
              <a:rPr lang="en-US" altLang="zh-CN" sz="2400" kern="0" dirty="0">
                <a:cs typeface="Calibri" panose="020F0502020204030204" pitchFamily="34" charset="0"/>
              </a:rPr>
              <a:t>Labeling</a:t>
            </a:r>
            <a:r>
              <a:rPr lang="zh-CN" altLang="en-US" sz="2400" kern="0" dirty="0">
                <a:cs typeface="Calibri" panose="020F0502020204030204" pitchFamily="34" charset="0"/>
              </a:rPr>
              <a:t> </a:t>
            </a:r>
            <a:r>
              <a:rPr lang="en-US" altLang="zh-CN" sz="2400" kern="0" dirty="0">
                <a:cs typeface="Calibri" panose="020F0502020204030204" pitchFamily="34" charset="0"/>
              </a:rPr>
              <a:t>models</a:t>
            </a:r>
            <a:r>
              <a:rPr lang="zh-CN" altLang="en-US" sz="2400" kern="0" dirty="0">
                <a:cs typeface="Calibri" panose="020F0502020204030204" pitchFamily="34" charset="0"/>
              </a:rPr>
              <a:t> </a:t>
            </a:r>
            <a:r>
              <a:rPr lang="en-US" altLang="zh-CN" sz="2400" kern="0" dirty="0">
                <a:cs typeface="Calibri" panose="020F0502020204030204" pitchFamily="34" charset="0"/>
              </a:rPr>
              <a:t>are not good at </a:t>
            </a:r>
            <a:r>
              <a:rPr lang="en-US" altLang="zh-CN" sz="2400" kern="0" dirty="0">
                <a:solidFill>
                  <a:srgbClr val="FF0000"/>
                </a:solidFill>
                <a:cs typeface="Calibri" panose="020F0502020204030204" pitchFamily="34" charset="0"/>
              </a:rPr>
              <a:t>grasping the overall meaning </a:t>
            </a:r>
            <a:r>
              <a:rPr lang="en-US" altLang="zh-CN" sz="2400" kern="0" dirty="0">
                <a:cs typeface="Calibri" panose="020F0502020204030204" pitchFamily="34" charset="0"/>
              </a:rPr>
              <a:t>of the full form.</a:t>
            </a:r>
            <a:endParaRPr lang="en-US" altLang="zh-CN" sz="2400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94F66130-ED10-C34C-9593-9BB85679764C}"/>
              </a:ext>
            </a:extLst>
          </p:cNvPr>
          <p:cNvSpPr/>
          <p:nvPr/>
        </p:nvSpPr>
        <p:spPr>
          <a:xfrm>
            <a:off x="5223132" y="4624671"/>
            <a:ext cx="1672711" cy="721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A07CDE-563E-8046-B707-338FFC6FE12B}"/>
              </a:ext>
            </a:extLst>
          </p:cNvPr>
          <p:cNvSpPr txBox="1"/>
          <p:nvPr/>
        </p:nvSpPr>
        <p:spPr>
          <a:xfrm>
            <a:off x="7072973" y="3875569"/>
            <a:ext cx="45689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kern="0" dirty="0">
                <a:cs typeface="Calibri" panose="020F0502020204030204" pitchFamily="34" charset="0"/>
              </a:rPr>
              <a:t>They cannot ensure the predicted abbreviation preserves:</a:t>
            </a:r>
            <a:endParaRPr lang="en-US" altLang="zh-CN" sz="2400" i="1" kern="0" dirty="0"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i="1" kern="0" dirty="0">
                <a:cs typeface="Calibri" panose="020F0502020204030204" pitchFamily="34" charset="0"/>
              </a:rPr>
              <a:t>(1)The </a:t>
            </a:r>
            <a:r>
              <a:rPr lang="en-US" altLang="zh-CN" sz="2400" i="1" kern="0" dirty="0">
                <a:solidFill>
                  <a:srgbClr val="FF0000"/>
                </a:solidFill>
                <a:cs typeface="Calibri" panose="020F0502020204030204" pitchFamily="34" charset="0"/>
              </a:rPr>
              <a:t>meaning</a:t>
            </a:r>
            <a:r>
              <a:rPr lang="en-US" altLang="zh-CN" sz="2400" i="1" kern="0" dirty="0">
                <a:cs typeface="Calibri" panose="020F0502020204030204" pitchFamily="34" charset="0"/>
              </a:rPr>
              <a:t> of the full form</a:t>
            </a:r>
          </a:p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i="1" kern="0" dirty="0">
                <a:cs typeface="Calibri" panose="020F0502020204030204" pitchFamily="34" charset="0"/>
              </a:rPr>
              <a:t>(2)The </a:t>
            </a:r>
            <a:r>
              <a:rPr lang="en-US" altLang="zh-CN" sz="2400" i="1" kern="0" dirty="0">
                <a:solidFill>
                  <a:srgbClr val="FF0000"/>
                </a:solidFill>
                <a:cs typeface="Calibri" panose="020F0502020204030204" pitchFamily="34" charset="0"/>
              </a:rPr>
              <a:t>fluency</a:t>
            </a:r>
            <a:r>
              <a:rPr lang="en-US" altLang="zh-CN" sz="2400" i="1" kern="0" dirty="0">
                <a:cs typeface="Calibri" panose="020F0502020204030204" pitchFamily="34" charset="0"/>
              </a:rPr>
              <a:t> of the full form</a:t>
            </a:r>
            <a:endParaRPr lang="en-US" altLang="zh-CN" sz="2400" kern="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6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C3CCAB-D753-424E-8203-F5709DF850C8}"/>
              </a:ext>
            </a:extLst>
          </p:cNvPr>
          <p:cNvSpPr txBox="1"/>
          <p:nvPr/>
        </p:nvSpPr>
        <p:spPr>
          <a:xfrm>
            <a:off x="224208" y="1045131"/>
            <a:ext cx="12060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800" kern="0" dirty="0">
                <a:cs typeface="Calibri" panose="020F0502020204030204" pitchFamily="34" charset="0"/>
              </a:rPr>
              <a:t>An evaluation stage can incorporate </a:t>
            </a:r>
            <a:r>
              <a:rPr lang="en-US" altLang="zh-CN" sz="2800" b="1" u="sng" kern="0" dirty="0">
                <a:cs typeface="Calibri" panose="020F0502020204030204" pitchFamily="34" charset="0"/>
              </a:rPr>
              <a:t>external knowledge </a:t>
            </a:r>
            <a:r>
              <a:rPr lang="en-US" altLang="zh-CN" sz="2800" kern="0" dirty="0">
                <a:cs typeface="Calibri" panose="020F0502020204030204" pitchFamily="34" charset="0"/>
              </a:rPr>
              <a:t>to evaluate the quality of predicted abbreviations.</a:t>
            </a:r>
            <a:endParaRPr lang="en-US" altLang="zh-CN" sz="2800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8615E1-94CA-3E4D-A778-DAB5E472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9" y="2039747"/>
            <a:ext cx="11996498" cy="37260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A6F0108-82AF-CC44-94E8-FF0E06DFD530}"/>
              </a:ext>
            </a:extLst>
          </p:cNvPr>
          <p:cNvSpPr txBox="1"/>
          <p:nvPr/>
        </p:nvSpPr>
        <p:spPr>
          <a:xfrm>
            <a:off x="173409" y="5793173"/>
            <a:ext cx="12060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800" b="1" u="sng" kern="0" dirty="0">
                <a:cs typeface="Calibri" panose="020F0502020204030204" pitchFamily="34" charset="0"/>
              </a:rPr>
              <a:t>Textual contexts </a:t>
            </a:r>
            <a:r>
              <a:rPr lang="en-US" altLang="zh-CN" sz="2800" kern="0" dirty="0">
                <a:cs typeface="Calibri" panose="020F0502020204030204" pitchFamily="34" charset="0"/>
              </a:rPr>
              <a:t>contain abundant </a:t>
            </a:r>
            <a:r>
              <a:rPr lang="en-US" altLang="zh-CN" sz="2800" kern="0" dirty="0">
                <a:solidFill>
                  <a:srgbClr val="FF0000"/>
                </a:solidFill>
                <a:cs typeface="Calibri" panose="020F0502020204030204" pitchFamily="34" charset="0"/>
              </a:rPr>
              <a:t>semantic information</a:t>
            </a:r>
            <a:r>
              <a:rPr lang="en-US" altLang="zh-CN" sz="2800" kern="0" dirty="0">
                <a:cs typeface="Calibri" panose="020F0502020204030204" pitchFamily="34" charset="0"/>
              </a:rPr>
              <a:t>, while none of the previous works leverage them.</a:t>
            </a:r>
            <a:endParaRPr lang="en-US" altLang="zh-CN" sz="2800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80AAD7D-15BC-B340-B047-C1469C2126A4}"/>
              </a:ext>
            </a:extLst>
          </p:cNvPr>
          <p:cNvSpPr/>
          <p:nvPr/>
        </p:nvSpPr>
        <p:spPr>
          <a:xfrm>
            <a:off x="4191000" y="2192147"/>
            <a:ext cx="7978907" cy="14972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EF65957-14FC-2142-B152-7D0D285C464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137400" y="1522184"/>
            <a:ext cx="1043054" cy="6699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316115B-3890-D74F-9621-3A9809DBA56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591655" y="3470090"/>
            <a:ext cx="3767829" cy="234278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42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C3CCAB-D753-424E-8203-F5709DF850C8}"/>
              </a:ext>
            </a:extLst>
          </p:cNvPr>
          <p:cNvSpPr txBox="1"/>
          <p:nvPr/>
        </p:nvSpPr>
        <p:spPr>
          <a:xfrm>
            <a:off x="224208" y="1045131"/>
            <a:ext cx="5806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800" b="1" kern="0" dirty="0">
                <a:cs typeface="Calibri" panose="020F0502020204030204" pitchFamily="34" charset="0"/>
              </a:rPr>
              <a:t>Why contexts help?</a:t>
            </a:r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en-US" altLang="zh-CN" sz="2800" kern="0" dirty="0">
                <a:ea typeface="Calibri" panose="020F0502020204030204" pitchFamily="34" charset="0"/>
                <a:cs typeface="Calibri" panose="020F0502020204030204" pitchFamily="34" charset="0"/>
              </a:rPr>
              <a:t>A context helps evaluate whether an abbreviation preserves the meaning of the full form.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8D76A2-BF39-5141-8310-95247090CBEF}"/>
              </a:ext>
            </a:extLst>
          </p:cNvPr>
          <p:cNvSpPr txBox="1"/>
          <p:nvPr/>
        </p:nvSpPr>
        <p:spPr>
          <a:xfrm>
            <a:off x="291114" y="3172691"/>
            <a:ext cx="6103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1800" kern="0" dirty="0">
                <a:ea typeface="Calibri" panose="020F0502020204030204" pitchFamily="34" charset="0"/>
                <a:cs typeface="Calibri" panose="020F0502020204030204" pitchFamily="34" charset="0"/>
              </a:rPr>
              <a:t>E.g. When replacing “</a:t>
            </a:r>
            <a:r>
              <a:rPr lang="en-US" altLang="zh-CN" sz="1800" i="1" kern="0" dirty="0">
                <a:solidFill>
                  <a:srgbClr val="00B0F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High School Affiliated to Fudan University</a:t>
            </a:r>
            <a:r>
              <a:rPr lang="en-US" altLang="zh-CN" sz="1800" kern="0" dirty="0">
                <a:ea typeface="Calibri" panose="020F0502020204030204" pitchFamily="34" charset="0"/>
                <a:cs typeface="Calibri" panose="020F0502020204030204" pitchFamily="34" charset="0"/>
              </a:rPr>
              <a:t>" with its reasonable abbreviation in context, the meaning of context should </a:t>
            </a:r>
            <a:r>
              <a:rPr lang="en-US" altLang="zh-CN" sz="1800" b="1" kern="0" dirty="0">
                <a:solidFill>
                  <a:schemeClr val="bg2">
                    <a:lumMod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remain unchanged.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5C43B4-0575-D74E-A657-0B109CD3F8C2}"/>
              </a:ext>
            </a:extLst>
          </p:cNvPr>
          <p:cNvSpPr txBox="1"/>
          <p:nvPr/>
        </p:nvSpPr>
        <p:spPr>
          <a:xfrm>
            <a:off x="224208" y="4427874"/>
            <a:ext cx="5517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en-US" altLang="zh-CN" sz="2800" kern="0" dirty="0">
                <a:ea typeface="Calibri" panose="020F0502020204030204" pitchFamily="34" charset="0"/>
                <a:cs typeface="Calibri" panose="020F0502020204030204" pitchFamily="34" charset="0"/>
              </a:rPr>
              <a:t>A context helps evaluate the</a:t>
            </a:r>
            <a:r>
              <a:rPr lang="zh-CN" altLang="en-US" sz="2800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kern="0" dirty="0">
                <a:ea typeface="Calibri" panose="020F0502020204030204" pitchFamily="34" charset="0"/>
                <a:cs typeface="Calibri" panose="020F0502020204030204" pitchFamily="34" charset="0"/>
              </a:rPr>
              <a:t>fluency</a:t>
            </a:r>
            <a:r>
              <a:rPr lang="zh-CN" altLang="en-US" sz="2800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kern="0" dirty="0"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800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kern="0" dirty="0">
                <a:ea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sz="2800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kern="0" dirty="0">
                <a:ea typeface="Calibri" panose="020F0502020204030204" pitchFamily="34" charset="0"/>
                <a:cs typeface="Calibri" panose="020F0502020204030204" pitchFamily="34" charset="0"/>
              </a:rPr>
              <a:t>abbreviation.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9E7C85-EBD1-9142-9BF2-454A6EC9624F}"/>
              </a:ext>
            </a:extLst>
          </p:cNvPr>
          <p:cNvSpPr txBox="1"/>
          <p:nvPr/>
        </p:nvSpPr>
        <p:spPr>
          <a:xfrm>
            <a:off x="291114" y="5401289"/>
            <a:ext cx="54504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1800" kern="0" dirty="0">
                <a:ea typeface="Calibri" panose="020F0502020204030204" pitchFamily="34" charset="0"/>
                <a:cs typeface="Calibri" panose="020F0502020204030204" pitchFamily="34" charset="0"/>
              </a:rPr>
              <a:t>E.g. When replacing “</a:t>
            </a:r>
            <a:r>
              <a:rPr lang="en-US" altLang="zh-CN" sz="1800" i="1" kern="0" dirty="0">
                <a:solidFill>
                  <a:srgbClr val="00B0F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High School Affiliated to Fudan University</a:t>
            </a:r>
            <a:r>
              <a:rPr lang="en-US" altLang="zh-CN" sz="1800" kern="0" dirty="0">
                <a:ea typeface="Calibri" panose="020F0502020204030204" pitchFamily="34" charset="0"/>
                <a:cs typeface="Calibri" panose="020F0502020204030204" pitchFamily="34" charset="0"/>
              </a:rPr>
              <a:t>” with its reasonable abbreviation in context the whole context should be </a:t>
            </a:r>
            <a:r>
              <a:rPr lang="en-US" altLang="zh-CN" sz="1800" b="1" kern="0" dirty="0">
                <a:solidFill>
                  <a:schemeClr val="bg2">
                    <a:lumMod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fluent</a:t>
            </a:r>
            <a:r>
              <a:rPr lang="en-US" altLang="zh-CN" sz="1800" kern="0" dirty="0">
                <a:ea typeface="Calibri" panose="020F0502020204030204" pitchFamily="34" charset="0"/>
                <a:cs typeface="Calibri" panose="020F0502020204030204" pitchFamily="34" charset="0"/>
              </a:rPr>
              <a:t> as well.</a:t>
            </a:r>
            <a:endParaRPr lang="en-US" altLang="zh-CN" sz="1800" b="1" kern="0" dirty="0">
              <a:solidFill>
                <a:schemeClr val="bg2">
                  <a:lumMod val="50000"/>
                </a:schemeClr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06CD9DC-958A-884B-9886-623DCCF6F167}"/>
              </a:ext>
            </a:extLst>
          </p:cNvPr>
          <p:cNvGrpSpPr/>
          <p:nvPr/>
        </p:nvGrpSpPr>
        <p:grpSpPr>
          <a:xfrm>
            <a:off x="7603638" y="1224519"/>
            <a:ext cx="2957978" cy="1457353"/>
            <a:chOff x="7791428" y="968322"/>
            <a:chExt cx="3889848" cy="228638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00510B-9835-D14E-8522-AB370C6B9282}"/>
                </a:ext>
              </a:extLst>
            </p:cNvPr>
            <p:cNvSpPr txBox="1"/>
            <p:nvPr/>
          </p:nvSpPr>
          <p:spPr>
            <a:xfrm>
              <a:off x="7793429" y="968322"/>
              <a:ext cx="3887847" cy="579432"/>
            </a:xfrm>
            <a:prstGeom prst="rect">
              <a:avLst/>
            </a:prstGeom>
            <a:solidFill>
              <a:srgbClr val="FF9700"/>
            </a:solidFill>
            <a:ln w="28575">
              <a:solidFill>
                <a:srgbClr val="FF970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i="1" kern="0" dirty="0">
                  <a:solidFill>
                    <a:prstClr val="white"/>
                  </a:solidFill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Full Form</a:t>
              </a: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Microsoft YaHei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D844DF3-5275-2241-AC24-8D71D174D3FA}"/>
                </a:ext>
              </a:extLst>
            </p:cNvPr>
            <p:cNvSpPr/>
            <p:nvPr/>
          </p:nvSpPr>
          <p:spPr>
            <a:xfrm>
              <a:off x="7793430" y="1395124"/>
              <a:ext cx="3887846" cy="1774976"/>
            </a:xfrm>
            <a:prstGeom prst="rect">
              <a:avLst/>
            </a:prstGeom>
            <a:noFill/>
            <a:ln w="28575" cap="flat" cmpd="sng" algn="ctr">
              <a:solidFill>
                <a:srgbClr val="FF97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A135667-DFC7-2045-B835-2F713A51A2B4}"/>
                </a:ext>
              </a:extLst>
            </p:cNvPr>
            <p:cNvSpPr txBox="1"/>
            <p:nvPr/>
          </p:nvSpPr>
          <p:spPr>
            <a:xfrm>
              <a:off x="7791428" y="1709560"/>
              <a:ext cx="3889848" cy="15451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复旦大学附属中学</a:t>
              </a:r>
              <a:endParaRPr lang="en-US" altLang="zh-CN" b="1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Microsoft YaHei"/>
                  <a:cs typeface="Times New Roman" panose="02020603050405020304" pitchFamily="18" charset="0"/>
                </a:rPr>
                <a:t>High</a:t>
              </a:r>
              <a:r>
                <a:rPr kumimoji="0" lang="zh-CN" altLang="en-US" sz="2000" b="1" i="1" u="none" strike="noStrike" kern="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Microsoft YaHei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1" i="1" u="none" strike="noStrike" kern="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Microsoft YaHei"/>
                  <a:cs typeface="Times New Roman" panose="02020603050405020304" pitchFamily="18" charset="0"/>
                </a:rPr>
                <a:t>School</a:t>
              </a:r>
              <a:r>
                <a:rPr kumimoji="0" lang="zh-CN" altLang="en-US" sz="2000" b="1" i="1" u="none" strike="noStrike" kern="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Microsoft YaHei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1" i="1" u="none" strike="noStrike" kern="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Microsoft YaHei"/>
                  <a:cs typeface="Times New Roman" panose="02020603050405020304" pitchFamily="18" charset="0"/>
                </a:rPr>
                <a:t>Affiliated</a:t>
              </a:r>
              <a:r>
                <a:rPr kumimoji="0" lang="zh-CN" altLang="en-US" sz="2000" b="1" i="1" u="none" strike="noStrike" kern="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Microsoft YaHei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1" i="1" u="none" strike="noStrike" kern="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Microsoft YaHei"/>
                  <a:cs typeface="Times New Roman" panose="02020603050405020304" pitchFamily="18" charset="0"/>
                </a:rPr>
                <a:t>to Fudan University</a:t>
              </a:r>
              <a:endParaRPr kumimoji="0" lang="zh-CN" altLang="en-US" sz="2000" b="1" i="1" u="none" strike="noStrike" kern="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Microsoft YaHei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652B289-0858-424B-BC05-8AD8A44039EE}"/>
              </a:ext>
            </a:extLst>
          </p:cNvPr>
          <p:cNvGrpSpPr/>
          <p:nvPr/>
        </p:nvGrpSpPr>
        <p:grpSpPr>
          <a:xfrm>
            <a:off x="6161358" y="3168788"/>
            <a:ext cx="5972376" cy="3349206"/>
            <a:chOff x="7793430" y="3737901"/>
            <a:chExt cx="3888404" cy="402512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0249DB4-3F27-3848-80AE-BB5D940291BB}"/>
                </a:ext>
              </a:extLst>
            </p:cNvPr>
            <p:cNvSpPr txBox="1"/>
            <p:nvPr/>
          </p:nvSpPr>
          <p:spPr>
            <a:xfrm>
              <a:off x="7793988" y="3737901"/>
              <a:ext cx="3887846" cy="443868"/>
            </a:xfrm>
            <a:prstGeom prst="rect">
              <a:avLst/>
            </a:prstGeom>
            <a:solidFill>
              <a:srgbClr val="EB7055"/>
            </a:solidFill>
            <a:ln w="28575">
              <a:solidFill>
                <a:srgbClr val="EB7055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i="1" kern="0" dirty="0">
                  <a:solidFill>
                    <a:prstClr val="white"/>
                  </a:solidFill>
                  <a:ea typeface="微软雅黑" panose="020B0503020204020204" pitchFamily="34" charset="-122"/>
                  <a:cs typeface="+mn-cs"/>
                  <a:sym typeface="Wingdings 3" panose="05040102010807070707" pitchFamily="18" charset="2"/>
                </a:rPr>
                <a:t>Context</a:t>
              </a: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ea typeface="Microsoft YaHei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0B1F2B-E5E7-BF4B-BEED-E22BC4D424B9}"/>
                </a:ext>
              </a:extLst>
            </p:cNvPr>
            <p:cNvSpPr/>
            <p:nvPr/>
          </p:nvSpPr>
          <p:spPr>
            <a:xfrm>
              <a:off x="7793988" y="4164704"/>
              <a:ext cx="3887846" cy="3580463"/>
            </a:xfrm>
            <a:prstGeom prst="rect">
              <a:avLst/>
            </a:prstGeom>
            <a:noFill/>
            <a:ln w="28575" cap="flat" cmpd="sng" algn="ctr">
              <a:solidFill>
                <a:srgbClr val="EB7055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C0EA7B6-ED23-6F46-8173-94101AA25ADF}"/>
                </a:ext>
              </a:extLst>
            </p:cNvPr>
            <p:cNvSpPr txBox="1"/>
            <p:nvPr/>
          </p:nvSpPr>
          <p:spPr>
            <a:xfrm>
              <a:off x="7793430" y="4249067"/>
              <a:ext cx="3849537" cy="35139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000" b="1" kern="0" dirty="0">
                  <a:ln w="0"/>
                  <a:solidFill>
                    <a:srgbClr val="00B0F0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复旦大学附属中学</a:t>
              </a:r>
              <a:r>
                <a:rPr lang="zh-CN" altLang="en-US" sz="2000" b="1" kern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是首批“上海市实验性示范性高中”之一，是一是一所受上海市教委和复旦大学双重领导的寄宿制高级中学</a:t>
              </a:r>
              <a:r>
                <a:rPr lang="en-US" altLang="zh-CN" sz="2000" b="1" kern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...</a:t>
              </a:r>
            </a:p>
            <a:p>
              <a:pPr>
                <a:defRPr/>
              </a:pPr>
              <a:endParaRPr lang="en-US" altLang="zh-CN" sz="2400" b="1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" altLang="zh-CN" sz="2000" b="1" i="1" kern="0" dirty="0">
                  <a:ln w="0"/>
                  <a:solidFill>
                    <a:srgbClr val="00B0F0"/>
                  </a:solidFill>
                  <a:ea typeface="Microsoft YaHei"/>
                  <a:cs typeface="Times New Roman" panose="02020603050405020304" pitchFamily="18" charset="0"/>
                </a:rPr>
                <a:t>High School Affiliated to Fudan University </a:t>
              </a:r>
              <a:r>
                <a:rPr lang="en" altLang="zh-CN" sz="2000" b="1" kern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a typeface="Microsoft YaHei"/>
                  <a:cs typeface="Times New Roman" panose="02020603050405020304" pitchFamily="18" charset="0"/>
                </a:rPr>
                <a:t>is one of the first batch of “Shanghai Experimental Demonstrative High Schools”, a boarding high school under the dual leadership of Shanghai Municipal Education Commission and Fudan University</a:t>
              </a:r>
              <a:r>
                <a:rPr lang="en" altLang="zh-CN" sz="2000" b="1" kern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YaHei" panose="020F0502020204030204"/>
                  <a:ea typeface="Microsoft YaHei"/>
                  <a:cs typeface="Times New Roman" panose="02020603050405020304" pitchFamily="18" charset="0"/>
                </a:rPr>
                <a:t>...</a:t>
              </a:r>
              <a:endParaRPr lang="zh-CN" altLang="en-US" sz="2000" b="1" kern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F0502020204030204"/>
                <a:ea typeface="Microsoft YaHei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03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Methodology-Problem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1C3CCAB-D753-424E-8203-F5709DF850C8}"/>
                  </a:ext>
                </a:extLst>
              </p:cNvPr>
              <p:cNvSpPr txBox="1"/>
              <p:nvPr/>
            </p:nvSpPr>
            <p:spPr>
              <a:xfrm>
                <a:off x="224208" y="1045131"/>
                <a:ext cx="9430156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800" b="1" kern="0" dirty="0">
                    <a:cs typeface="Calibri" panose="020F0502020204030204" pitchFamily="34" charset="0"/>
                  </a:rPr>
                  <a:t>Chinese</a:t>
                </a:r>
                <a:r>
                  <a:rPr lang="zh-CN" altLang="en-US" sz="28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kern="0" dirty="0">
                    <a:cs typeface="Calibri" panose="020F0502020204030204" pitchFamily="34" charset="0"/>
                  </a:rPr>
                  <a:t>Abbreviation</a:t>
                </a:r>
                <a:r>
                  <a:rPr lang="zh-CN" altLang="en-US" sz="2800" b="1" kern="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kern="0" dirty="0">
                    <a:cs typeface="Calibri" panose="020F0502020204030204" pitchFamily="34" charset="0"/>
                  </a:rPr>
                  <a:t>Prediction</a:t>
                </a:r>
              </a:p>
              <a:p>
                <a:pPr>
                  <a:defRPr/>
                </a:pPr>
                <a:r>
                  <a:rPr lang="en-US" altLang="zh-CN" sz="2800" b="1" kern="0" dirty="0">
                    <a:cs typeface="Calibri" panose="020F0502020204030204" pitchFamily="34" charset="0"/>
                  </a:rPr>
                  <a:t>Input:</a:t>
                </a:r>
              </a:p>
              <a:p>
                <a:pPr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Full Form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=[</m:t>
                    </m:r>
                    <m:sSub>
                      <m:sSubPr>
                        <m:ctrlP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consisting of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characters.</a:t>
                </a:r>
              </a:p>
              <a:p>
                <a:pPr>
                  <a:defRPr/>
                </a:pPr>
                <a:endParaRPr lang="en-US" altLang="zh-CN" sz="2400" kern="0" dirty="0"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altLang="zh-CN" sz="2400" b="1" kern="0" dirty="0">
                    <a:cs typeface="Calibri" panose="020F0502020204030204" pitchFamily="34" charset="0"/>
                  </a:rPr>
                  <a:t>Output:</a:t>
                </a:r>
              </a:p>
              <a:p>
                <a:pPr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Abbreviation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=[</m:t>
                    </m:r>
                    <m:sSub>
                      <m:sSubPr>
                        <m:ctrlP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] consisting of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characters,</a:t>
                </a:r>
              </a:p>
              <a:p>
                <a:pPr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and all the characters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also belong to 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.</a:t>
                </a:r>
              </a:p>
              <a:p>
                <a:pPr>
                  <a:defRPr/>
                </a:pPr>
                <a:endParaRPr lang="en-US" altLang="zh-CN" sz="2400" kern="0" dirty="0"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Given a pair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, we obtain its context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according to one of the following conditions:</a:t>
                </a:r>
              </a:p>
              <a:p>
                <a:pPr marL="514350" indent="-514350">
                  <a:buFont typeface="+mj-lt"/>
                  <a:buAutoNum type="alphaLcParenR"/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or 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appears in 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lang="en-US" altLang="zh-CN" sz="2400" b="0" kern="0" dirty="0">
                  <a:cs typeface="Calibri" panose="020F0502020204030204" pitchFamily="34" charset="0"/>
                </a:endParaRPr>
              </a:p>
              <a:p>
                <a:pPr marL="514350" indent="-514350">
                  <a:buFont typeface="+mj-lt"/>
                  <a:buAutoNum type="alphaLcParenR"/>
                  <a:defRPr/>
                </a:pPr>
                <a:r>
                  <a:rPr lang="en-US" altLang="zh-CN" sz="2400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altLang="zh-CN" sz="2400" kern="0" dirty="0">
                    <a:cs typeface="Calibri" panose="020F0502020204030204" pitchFamily="34" charset="0"/>
                  </a:rPr>
                  <a:t> is a description of  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endParaRPr lang="en-US" altLang="zh-CN" sz="2400" kern="0" dirty="0">
                  <a:cs typeface="Calibri" panose="020F0502020204030204" pitchFamily="34" charset="0"/>
                </a:endParaRPr>
              </a:p>
              <a:p>
                <a:pPr>
                  <a:defRPr/>
                </a:pPr>
                <a:endParaRPr lang="en-US" altLang="zh-CN" sz="2800" kern="0" dirty="0"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1C3CCAB-D753-424E-8203-F5709DF85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08" y="1045131"/>
                <a:ext cx="9430156" cy="5078313"/>
              </a:xfrm>
              <a:prstGeom prst="rect">
                <a:avLst/>
              </a:prstGeom>
              <a:blipFill>
                <a:blip r:embed="rId3"/>
                <a:stretch>
                  <a:fillRect l="-1344" t="-1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423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4EFE80-DE4F-47E9-8D02-E99083E8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Methodology-Overview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E6049-CD35-8A40-BE87-11B9A58E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7" y="1149733"/>
            <a:ext cx="12192000" cy="41332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F4B263-CFFA-F541-A74F-EFC184E8764E}"/>
              </a:ext>
            </a:extLst>
          </p:cNvPr>
          <p:cNvSpPr txBox="1"/>
          <p:nvPr/>
        </p:nvSpPr>
        <p:spPr>
          <a:xfrm>
            <a:off x="291114" y="5464194"/>
            <a:ext cx="1206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b="1" kern="0" dirty="0">
                <a:cs typeface="Calibri" panose="020F0502020204030204" pitchFamily="34" charset="0"/>
              </a:rPr>
              <a:t>A</a:t>
            </a:r>
            <a:r>
              <a:rPr lang="zh-CN" altLang="en-US" sz="2400" b="1" kern="0" dirty="0">
                <a:cs typeface="Calibri" panose="020F0502020204030204" pitchFamily="34" charset="0"/>
              </a:rPr>
              <a:t> </a:t>
            </a:r>
            <a:r>
              <a:rPr lang="en-US" altLang="zh-CN" sz="2400" b="1" kern="0" dirty="0">
                <a:cs typeface="Calibri" panose="020F0502020204030204" pitchFamily="34" charset="0"/>
              </a:rPr>
              <a:t>Two-Stage, Context-Enhanced, Generate-then-Evaluate Framework</a:t>
            </a:r>
            <a:endParaRPr lang="en-US" altLang="zh-CN" sz="2400" b="1" i="1" kern="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0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19451</TotalTime>
  <Words>2944</Words>
  <Application>Microsoft Macintosh PowerPoint</Application>
  <PresentationFormat>宽屏</PresentationFormat>
  <Paragraphs>377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-apple-system</vt:lpstr>
      <vt:lpstr>等线</vt:lpstr>
      <vt:lpstr>SimSun</vt:lpstr>
      <vt:lpstr>Microsoft YaHei</vt:lpstr>
      <vt:lpstr>Microsoft YaHei</vt:lpstr>
      <vt:lpstr>Arial</vt:lpstr>
      <vt:lpstr>Calibri</vt:lpstr>
      <vt:lpstr>Calibri Light</vt:lpstr>
      <vt:lpstr>Cambria Math</vt:lpstr>
      <vt:lpstr>Helvetica Neue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王宇晨</dc:creator>
  <cp:lastModifiedBy>杨 联政</cp:lastModifiedBy>
  <cp:revision>2032</cp:revision>
  <dcterms:created xsi:type="dcterms:W3CDTF">2021-05-16T02:35:10Z</dcterms:created>
  <dcterms:modified xsi:type="dcterms:W3CDTF">2023-03-09T11:33:23Z</dcterms:modified>
</cp:coreProperties>
</file>